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75" r:id="rId14"/>
    <p:sldId id="269" r:id="rId15"/>
    <p:sldId id="270" r:id="rId16"/>
    <p:sldId id="271" r:id="rId17"/>
    <p:sldId id="272" r:id="rId18"/>
    <p:sldId id="273" r:id="rId19"/>
    <p:sldId id="274"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3801" autoAdjust="0"/>
  </p:normalViewPr>
  <p:slideViewPr>
    <p:cSldViewPr snapToGrid="0">
      <p:cViewPr varScale="1">
        <p:scale>
          <a:sx n="28" d="100"/>
          <a:sy n="28" d="100"/>
        </p:scale>
        <p:origin x="24" y="532"/>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6.e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0A4E73-C7A3-42B1-BA4C-002F0E13792F}" type="datetimeFigureOut">
              <a:rPr lang="en-US" smtClean="0"/>
              <a:t>5/18/2020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FE217F-45D8-4B69-9C19-35E4B2EA10F6}" type="slidenum">
              <a:rPr lang="en-US" smtClean="0"/>
              <a:t>‹#›</a:t>
            </a:fld>
            <a:endParaRPr lang="en-US"/>
          </a:p>
        </p:txBody>
      </p:sp>
    </p:spTree>
    <p:extLst>
      <p:ext uri="{BB962C8B-B14F-4D97-AF65-F5344CB8AC3E}">
        <p14:creationId xmlns:p14="http://schemas.microsoft.com/office/powerpoint/2010/main" val="3940819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COAD(</a:t>
            </a:r>
            <a:r>
              <a:rPr lang="en-US" altLang="zh-CN" b="1" dirty="0"/>
              <a:t>C</a:t>
            </a:r>
            <a:r>
              <a:rPr lang="en-US" altLang="zh-CN" dirty="0"/>
              <a:t>omputer </a:t>
            </a:r>
            <a:r>
              <a:rPr lang="en-US" altLang="zh-CN" b="1" dirty="0"/>
              <a:t>O</a:t>
            </a:r>
            <a:r>
              <a:rPr lang="en-US" altLang="zh-CN" dirty="0"/>
              <a:t>rganization </a:t>
            </a:r>
            <a:r>
              <a:rPr lang="en-US" altLang="zh-CN" b="1" dirty="0"/>
              <a:t>a</a:t>
            </a:r>
            <a:r>
              <a:rPr lang="en-US" altLang="zh-CN" dirty="0"/>
              <a:t>nd </a:t>
            </a:r>
            <a:r>
              <a:rPr lang="en-US" altLang="zh-CN" b="1" dirty="0"/>
              <a:t>D</a:t>
            </a:r>
            <a:r>
              <a:rPr lang="en-US" altLang="zh-CN" dirty="0"/>
              <a:t>esign)</a:t>
            </a:r>
          </a:p>
          <a:p>
            <a:endParaRPr lang="en-US" altLang="zh-CN" dirty="0"/>
          </a:p>
          <a:p>
            <a:r>
              <a:rPr lang="zh-CN" altLang="en-US" dirty="0"/>
              <a:t>第</a:t>
            </a:r>
            <a:r>
              <a:rPr lang="en-US" altLang="zh-CN" dirty="0"/>
              <a:t>1</a:t>
            </a:r>
            <a:r>
              <a:rPr lang="zh-CN" altLang="en-US" dirty="0"/>
              <a:t>章讨论了</a:t>
            </a:r>
            <a:r>
              <a:rPr lang="zh-CN" altLang="en-US" b="1" dirty="0"/>
              <a:t>能耗的重要性</a:t>
            </a:r>
            <a:r>
              <a:rPr lang="zh-CN" altLang="en-US" dirty="0"/>
              <a:t>和由其引发的处理器从</a:t>
            </a:r>
            <a:r>
              <a:rPr lang="zh-CN" altLang="en-US" b="1" dirty="0"/>
              <a:t>单核向多核的转变</a:t>
            </a:r>
            <a:r>
              <a:rPr lang="zh-CN" altLang="en-US" dirty="0"/>
              <a:t>，并介绍了</a:t>
            </a:r>
            <a:r>
              <a:rPr lang="zh-CN" altLang="en-US" b="1" dirty="0"/>
              <a:t>计算机设计中的</a:t>
            </a:r>
            <a:r>
              <a:rPr lang="en-US" altLang="zh-CN" b="1" dirty="0"/>
              <a:t>8</a:t>
            </a:r>
            <a:r>
              <a:rPr lang="zh-CN" altLang="en-US" b="1" dirty="0"/>
              <a:t>个伟大思想</a:t>
            </a:r>
            <a:r>
              <a:rPr lang="zh-CN" altLang="en-US" dirty="0"/>
              <a:t>。</a:t>
            </a:r>
            <a:endParaRPr lang="en-US" altLang="zh-CN" dirty="0"/>
          </a:p>
          <a:p>
            <a:endParaRPr lang="en-US" dirty="0"/>
          </a:p>
          <a:p>
            <a:r>
              <a:rPr lang="zh-CN" altLang="en-US" dirty="0"/>
              <a:t>第</a:t>
            </a:r>
            <a:r>
              <a:rPr lang="en-US" altLang="zh-CN" dirty="0"/>
              <a:t>2</a:t>
            </a:r>
            <a:r>
              <a:rPr lang="zh-CN" altLang="en-US" dirty="0"/>
              <a:t>章对于软件读者来说则是重要的阅读材料，特别是</a:t>
            </a:r>
            <a:r>
              <a:rPr lang="zh-CN" altLang="en-US" b="1" dirty="0"/>
              <a:t>希望深入学习编译器和面向对象编程语言</a:t>
            </a:r>
            <a:r>
              <a:rPr lang="zh-CN" altLang="en-US" dirty="0"/>
              <a:t>的读者。</a:t>
            </a:r>
            <a:endParaRPr lang="en-US" altLang="zh-CN" dirty="0"/>
          </a:p>
          <a:p>
            <a:endParaRPr lang="en-US" dirty="0"/>
          </a:p>
          <a:p>
            <a:r>
              <a:rPr lang="zh-CN" altLang="en-US" dirty="0"/>
              <a:t>第</a:t>
            </a:r>
            <a:r>
              <a:rPr lang="en-US" altLang="zh-CN" dirty="0"/>
              <a:t>3</a:t>
            </a:r>
            <a:r>
              <a:rPr lang="zh-CN" altLang="en-US" dirty="0"/>
              <a:t>章适合对</a:t>
            </a:r>
            <a:r>
              <a:rPr lang="zh-CN" altLang="en-US" b="1" dirty="0"/>
              <a:t>定点运算或者浮点运算感兴趣的读者</a:t>
            </a:r>
            <a:r>
              <a:rPr lang="zh-CN" altLang="en-US" dirty="0"/>
              <a:t>，有些读者可能不需要学习。</a:t>
            </a:r>
            <a:r>
              <a:rPr lang="en-US" altLang="zh-CN" dirty="0"/>
              <a:t>3.6~3.8</a:t>
            </a:r>
            <a:r>
              <a:rPr lang="zh-CN" altLang="en-US" dirty="0"/>
              <a:t>节介绍</a:t>
            </a:r>
            <a:r>
              <a:rPr lang="zh-CN" altLang="en-US" b="1" dirty="0"/>
              <a:t>矩阵乘法运行</a:t>
            </a:r>
            <a:r>
              <a:rPr lang="zh-CN" altLang="en-US" dirty="0"/>
              <a:t>的例子，展示如何采用子字并行方法将性能提高</a:t>
            </a:r>
            <a:r>
              <a:rPr lang="en-US" altLang="zh-CN" dirty="0"/>
              <a:t>4</a:t>
            </a:r>
            <a:r>
              <a:rPr lang="zh-CN" altLang="en-US" dirty="0"/>
              <a:t>倍。</a:t>
            </a:r>
            <a:endParaRPr lang="en-US" altLang="zh-CN" dirty="0"/>
          </a:p>
          <a:p>
            <a:endParaRPr lang="en-US" altLang="zh-CN" dirty="0"/>
          </a:p>
          <a:p>
            <a:r>
              <a:rPr lang="zh-CN" altLang="en-US" dirty="0"/>
              <a:t>第</a:t>
            </a:r>
            <a:r>
              <a:rPr lang="en-US" altLang="zh-CN" dirty="0"/>
              <a:t>4</a:t>
            </a:r>
            <a:r>
              <a:rPr lang="zh-CN" altLang="en-US" dirty="0"/>
              <a:t>章介绍了流水线处理器。</a:t>
            </a:r>
            <a:r>
              <a:rPr lang="en-US" altLang="zh-CN" dirty="0"/>
              <a:t>4.1,</a:t>
            </a:r>
            <a:r>
              <a:rPr lang="zh-CN" altLang="en-US" dirty="0"/>
              <a:t> </a:t>
            </a:r>
            <a:r>
              <a:rPr lang="en-US" altLang="zh-CN" dirty="0"/>
              <a:t>4.5</a:t>
            </a:r>
            <a:r>
              <a:rPr lang="zh-CN" altLang="en-US" dirty="0"/>
              <a:t>和</a:t>
            </a:r>
            <a:r>
              <a:rPr lang="en-US" altLang="zh-CN" dirty="0"/>
              <a:t>4.10</a:t>
            </a:r>
            <a:r>
              <a:rPr lang="zh-CN" altLang="en-US" dirty="0"/>
              <a:t>节给出了流水线概述，</a:t>
            </a:r>
            <a:r>
              <a:rPr lang="en-US" altLang="zh-CN" dirty="0"/>
              <a:t>4.12</a:t>
            </a:r>
            <a:r>
              <a:rPr lang="zh-CN" altLang="en-US" dirty="0"/>
              <a:t>节给出了进一步提高矩阵乘法运算性能的方法，这些小节对于软件设计者来说比较重要。</a:t>
            </a:r>
            <a:endParaRPr lang="en-US" altLang="zh-CN" dirty="0"/>
          </a:p>
          <a:p>
            <a:endParaRPr lang="en-US" altLang="zh-CN" dirty="0"/>
          </a:p>
          <a:p>
            <a:r>
              <a:rPr lang="zh-CN" altLang="en-US" dirty="0"/>
              <a:t>最后一章是</a:t>
            </a:r>
            <a:r>
              <a:rPr lang="zh-CN" altLang="en-US" b="1" dirty="0"/>
              <a:t>多核</a:t>
            </a:r>
            <a:r>
              <a:rPr lang="zh-CN" altLang="en-US" dirty="0"/>
              <a:t>，</a:t>
            </a:r>
            <a:r>
              <a:rPr lang="zh-CN" altLang="en-US" b="1" dirty="0"/>
              <a:t>多处理器</a:t>
            </a:r>
            <a:r>
              <a:rPr lang="zh-CN" altLang="en-US" dirty="0"/>
              <a:t>和</a:t>
            </a:r>
            <a:r>
              <a:rPr lang="zh-CN" altLang="en-US" b="1" dirty="0"/>
              <a:t>集群系统</a:t>
            </a:r>
            <a:r>
              <a:rPr lang="zh-CN" altLang="en-US" dirty="0"/>
              <a:t>。这一章是全新内容，因此所有读者应该阅读。</a:t>
            </a:r>
            <a:endParaRPr lang="en-US" altLang="zh-CN" dirty="0"/>
          </a:p>
          <a:p>
            <a:endParaRPr lang="en-US" altLang="zh-CN" dirty="0"/>
          </a:p>
          <a:p>
            <a:r>
              <a:rPr lang="zh-CN" altLang="en-US" u="sng" dirty="0"/>
              <a:t>本书目标</a:t>
            </a:r>
            <a:endParaRPr lang="en-US" altLang="zh-CN" u="sng" dirty="0"/>
          </a:p>
          <a:p>
            <a:r>
              <a:rPr lang="en-US" altLang="zh-CN" dirty="0"/>
              <a:t>-</a:t>
            </a:r>
            <a:r>
              <a:rPr lang="zh-CN" altLang="en-US" dirty="0"/>
              <a:t>使用一个例子来论证理解</a:t>
            </a:r>
            <a:r>
              <a:rPr lang="zh-CN" altLang="en-US" b="1" dirty="0"/>
              <a:t>硬件对提高性能和能效的重要性</a:t>
            </a:r>
            <a:r>
              <a:rPr lang="zh-CN" altLang="en-US" dirty="0"/>
              <a:t>。</a:t>
            </a:r>
            <a:endParaRPr lang="en-US" altLang="zh-CN" dirty="0"/>
          </a:p>
          <a:p>
            <a:r>
              <a:rPr lang="en-US" altLang="zh-CN" dirty="0"/>
              <a:t>  </a:t>
            </a:r>
            <a:r>
              <a:rPr lang="zh-CN" altLang="en-US" dirty="0"/>
              <a:t>第</a:t>
            </a:r>
            <a:r>
              <a:rPr lang="en-US" altLang="zh-CN" dirty="0"/>
              <a:t>3</a:t>
            </a:r>
            <a:r>
              <a:rPr lang="zh-CN" altLang="en-US" dirty="0"/>
              <a:t>章</a:t>
            </a:r>
            <a:r>
              <a:rPr lang="en-US" altLang="zh-CN" dirty="0"/>
              <a:t>, </a:t>
            </a:r>
            <a:r>
              <a:rPr lang="zh-CN" altLang="en-US" dirty="0"/>
              <a:t>矩阵乘法</a:t>
            </a:r>
            <a:r>
              <a:rPr lang="en-US" altLang="zh-CN" dirty="0"/>
              <a:t>-&gt;</a:t>
            </a:r>
            <a:r>
              <a:rPr lang="zh-CN" altLang="en-US" dirty="0"/>
              <a:t>子字并行方法</a:t>
            </a:r>
            <a:r>
              <a:rPr lang="en-US" altLang="zh-CN" dirty="0"/>
              <a:t>-&gt;</a:t>
            </a:r>
            <a:r>
              <a:rPr lang="zh-CN" altLang="en-US" dirty="0"/>
              <a:t>加速</a:t>
            </a:r>
            <a:r>
              <a:rPr lang="en-US" altLang="zh-CN" dirty="0"/>
              <a:t>4</a:t>
            </a:r>
            <a:r>
              <a:rPr lang="zh-CN" altLang="en-US" dirty="0"/>
              <a:t>倍；</a:t>
            </a:r>
            <a:endParaRPr lang="en-US" altLang="zh-CN" dirty="0"/>
          </a:p>
          <a:p>
            <a:r>
              <a:rPr lang="en-US" altLang="zh-CN" dirty="0"/>
              <a:t>  </a:t>
            </a:r>
            <a:r>
              <a:rPr lang="zh-CN" altLang="en-US" dirty="0"/>
              <a:t>第</a:t>
            </a:r>
            <a:r>
              <a:rPr lang="en-US" altLang="zh-CN" dirty="0"/>
              <a:t>4</a:t>
            </a:r>
            <a:r>
              <a:rPr lang="zh-CN" altLang="en-US" dirty="0"/>
              <a:t>章</a:t>
            </a:r>
            <a:r>
              <a:rPr lang="en-US" altLang="zh-CN" dirty="0"/>
              <a:t>, </a:t>
            </a:r>
            <a:r>
              <a:rPr lang="zh-CN" altLang="en-US" dirty="0"/>
              <a:t>通过循环展开</a:t>
            </a:r>
            <a:r>
              <a:rPr lang="en-US" altLang="zh-CN" dirty="0"/>
              <a:t>-&gt;</a:t>
            </a:r>
            <a:r>
              <a:rPr lang="zh-CN" altLang="en-US" dirty="0"/>
              <a:t>性能翻倍，证明指令集并行的价值。</a:t>
            </a:r>
            <a:endParaRPr lang="en-US" altLang="zh-CN" dirty="0"/>
          </a:p>
          <a:p>
            <a:r>
              <a:rPr lang="en-US" altLang="zh-CN" dirty="0"/>
              <a:t>  </a:t>
            </a:r>
            <a:r>
              <a:rPr lang="zh-CN" altLang="en-US" dirty="0"/>
              <a:t>第</a:t>
            </a:r>
            <a:r>
              <a:rPr lang="en-US" altLang="zh-CN" dirty="0"/>
              <a:t>5</a:t>
            </a:r>
            <a:r>
              <a:rPr lang="zh-CN" altLang="en-US" dirty="0"/>
              <a:t>章</a:t>
            </a:r>
            <a:r>
              <a:rPr lang="en-US" altLang="zh-CN" dirty="0"/>
              <a:t>, </a:t>
            </a:r>
            <a:r>
              <a:rPr lang="zh-CN" altLang="en-US" dirty="0"/>
              <a:t>通过分块技术对</a:t>
            </a:r>
            <a:r>
              <a:rPr lang="en-US" altLang="zh-CN" dirty="0"/>
              <a:t>cache</a:t>
            </a:r>
            <a:r>
              <a:rPr lang="zh-CN" altLang="en-US" dirty="0"/>
              <a:t>进行优化，再次将性能翻倍。</a:t>
            </a:r>
            <a:endParaRPr lang="en-US" altLang="zh-CN" dirty="0"/>
          </a:p>
          <a:p>
            <a:r>
              <a:rPr lang="en-US" altLang="zh-CN" dirty="0"/>
              <a:t>  </a:t>
            </a:r>
            <a:r>
              <a:rPr lang="zh-CN" altLang="en-US" dirty="0"/>
              <a:t>第</a:t>
            </a:r>
            <a:r>
              <a:rPr lang="en-US" altLang="zh-CN" dirty="0"/>
              <a:t>6</a:t>
            </a:r>
            <a:r>
              <a:rPr lang="zh-CN" altLang="en-US" dirty="0"/>
              <a:t>章</a:t>
            </a:r>
            <a:r>
              <a:rPr lang="en-US" altLang="zh-CN" dirty="0"/>
              <a:t>, </a:t>
            </a:r>
            <a:r>
              <a:rPr lang="zh-CN" altLang="en-US" dirty="0"/>
              <a:t>通过在</a:t>
            </a:r>
            <a:r>
              <a:rPr lang="en-US" altLang="zh-CN" dirty="0"/>
              <a:t>16</a:t>
            </a:r>
            <a:r>
              <a:rPr lang="zh-CN" altLang="en-US" dirty="0"/>
              <a:t>个处理器上的线程级并行获得</a:t>
            </a:r>
            <a:r>
              <a:rPr lang="en-US" altLang="zh-CN" dirty="0"/>
              <a:t>14</a:t>
            </a:r>
            <a:r>
              <a:rPr lang="zh-CN" altLang="en-US" dirty="0"/>
              <a:t>倍加速比。</a:t>
            </a:r>
            <a:endParaRPr lang="en-US" altLang="zh-CN" dirty="0"/>
          </a:p>
          <a:p>
            <a:r>
              <a:rPr lang="en-US" altLang="zh-CN" dirty="0"/>
              <a:t>  </a:t>
            </a:r>
            <a:r>
              <a:rPr lang="zh-CN" altLang="en-US" dirty="0"/>
              <a:t>这</a:t>
            </a:r>
            <a:r>
              <a:rPr lang="en-US" altLang="zh-CN" dirty="0"/>
              <a:t>4</a:t>
            </a:r>
            <a:r>
              <a:rPr lang="zh-CN" altLang="en-US" dirty="0"/>
              <a:t>种优化技术仅仅在原始的矩阵乘法例子种的</a:t>
            </a:r>
            <a:r>
              <a:rPr lang="en-US" altLang="zh-CN" dirty="0"/>
              <a:t>C</a:t>
            </a:r>
            <a:r>
              <a:rPr lang="zh-CN" altLang="en-US" dirty="0"/>
              <a:t>代码上增加</a:t>
            </a:r>
            <a:r>
              <a:rPr lang="en-US" altLang="zh-CN" dirty="0"/>
              <a:t>24</a:t>
            </a:r>
            <a:r>
              <a:rPr lang="zh-CN" altLang="en-US" dirty="0"/>
              <a:t>行</a:t>
            </a:r>
            <a:endParaRPr lang="en-US" altLang="zh-CN" dirty="0"/>
          </a:p>
          <a:p>
            <a:endParaRPr lang="en-US" altLang="zh-CN" dirty="0"/>
          </a:p>
          <a:p>
            <a:r>
              <a:rPr lang="en-US" altLang="zh-CN" dirty="0"/>
              <a:t>-</a:t>
            </a:r>
            <a:r>
              <a:rPr lang="zh-CN" altLang="en-US" dirty="0"/>
              <a:t>通过提早介绍</a:t>
            </a:r>
            <a:r>
              <a:rPr lang="zh-CN" altLang="en-US" b="1" dirty="0"/>
              <a:t>计算机体系设计中的</a:t>
            </a:r>
            <a:r>
              <a:rPr lang="en-US" altLang="zh-CN" b="1" dirty="0"/>
              <a:t>8</a:t>
            </a:r>
            <a:r>
              <a:rPr lang="zh-CN" altLang="en-US" b="1" dirty="0"/>
              <a:t>个伟大思想</a:t>
            </a:r>
            <a:r>
              <a:rPr lang="zh-CN" altLang="en-US" dirty="0"/>
              <a:t>并在整本书中明确指出它们的应用之处来帮助读者理解计算机设计的精髓。</a:t>
            </a:r>
            <a:endParaRPr lang="en-US" altLang="zh-CN" dirty="0"/>
          </a:p>
          <a:p>
            <a:r>
              <a:rPr lang="en-US" altLang="zh-CN" dirty="0"/>
              <a:t> TOP4</a:t>
            </a:r>
          </a:p>
          <a:p>
            <a:r>
              <a:rPr lang="en-US" altLang="zh-CN" dirty="0"/>
              <a:t> </a:t>
            </a:r>
            <a:r>
              <a:rPr lang="zh-CN" altLang="en-US" dirty="0"/>
              <a:t>并行提高性能</a:t>
            </a:r>
            <a:endParaRPr lang="en-US" altLang="zh-CN" dirty="0"/>
          </a:p>
          <a:p>
            <a:r>
              <a:rPr lang="en-US" altLang="zh-CN" dirty="0"/>
              <a:t> </a:t>
            </a:r>
            <a:r>
              <a:rPr lang="zh-CN" altLang="en-US" dirty="0"/>
              <a:t>流水线</a:t>
            </a:r>
            <a:endParaRPr lang="en-US" altLang="zh-CN" dirty="0"/>
          </a:p>
          <a:p>
            <a:r>
              <a:rPr lang="en-US" altLang="zh-CN" dirty="0"/>
              <a:t> </a:t>
            </a:r>
            <a:r>
              <a:rPr lang="zh-CN" altLang="en-US" dirty="0"/>
              <a:t>预测技术</a:t>
            </a:r>
            <a:endParaRPr lang="en-US" altLang="zh-CN" dirty="0"/>
          </a:p>
          <a:p>
            <a:r>
              <a:rPr lang="en-US" altLang="zh-CN" dirty="0"/>
              <a:t> </a:t>
            </a:r>
            <a:r>
              <a:rPr lang="zh-CN" altLang="en-US" dirty="0"/>
              <a:t>摩尔定律</a:t>
            </a:r>
            <a:endParaRPr lang="en-US" altLang="zh-CN" dirty="0"/>
          </a:p>
          <a:p>
            <a:endParaRPr lang="en-US" altLang="zh-CN" dirty="0"/>
          </a:p>
          <a:p>
            <a:r>
              <a:rPr lang="en-US" altLang="zh-CN" dirty="0"/>
              <a:t>-</a:t>
            </a:r>
            <a:r>
              <a:rPr lang="zh-CN" altLang="en-US" dirty="0"/>
              <a:t>通过例子和材料来识别计算技术从</a:t>
            </a:r>
            <a:r>
              <a:rPr lang="en-US" altLang="zh-CN" dirty="0"/>
              <a:t>PC</a:t>
            </a:r>
            <a:r>
              <a:rPr lang="zh-CN" altLang="en-US" dirty="0"/>
              <a:t>时代进入后</a:t>
            </a:r>
            <a:r>
              <a:rPr lang="en-US" altLang="zh-CN" dirty="0"/>
              <a:t>PC</a:t>
            </a:r>
            <a:r>
              <a:rPr lang="zh-CN" altLang="en-US" dirty="0"/>
              <a:t>时代的变化。</a:t>
            </a:r>
            <a:endParaRPr lang="en-US" altLang="zh-CN" dirty="0"/>
          </a:p>
          <a:p>
            <a:r>
              <a:rPr lang="en-US" altLang="zh-CN" dirty="0"/>
              <a:t>   </a:t>
            </a:r>
            <a:r>
              <a:rPr lang="zh-CN" altLang="en-US" dirty="0"/>
              <a:t>后</a:t>
            </a:r>
            <a:r>
              <a:rPr lang="en-US" altLang="zh-CN" dirty="0"/>
              <a:t>PC</a:t>
            </a:r>
            <a:r>
              <a:rPr lang="zh-CN" altLang="en-US" dirty="0"/>
              <a:t>时代使用的</a:t>
            </a:r>
            <a:r>
              <a:rPr lang="en-US" altLang="zh-CN" dirty="0"/>
              <a:t>ARM</a:t>
            </a:r>
            <a:r>
              <a:rPr lang="zh-CN" altLang="en-US" dirty="0"/>
              <a:t>指令集</a:t>
            </a:r>
            <a:endParaRPr lang="en-US" altLang="zh-CN" dirty="0"/>
          </a:p>
          <a:p>
            <a:r>
              <a:rPr lang="en-US" altLang="zh-CN" dirty="0"/>
              <a:t>   PC</a:t>
            </a:r>
            <a:r>
              <a:rPr lang="zh-CN" altLang="en-US" dirty="0"/>
              <a:t>时代和云计算中主导地位的</a:t>
            </a:r>
            <a:r>
              <a:rPr lang="en-US" altLang="zh-CN" dirty="0"/>
              <a:t>x86</a:t>
            </a:r>
            <a:r>
              <a:rPr lang="zh-CN" altLang="en-US" dirty="0"/>
              <a:t>指令集</a:t>
            </a:r>
            <a:endParaRPr lang="en-US" altLang="zh-CN" dirty="0"/>
          </a:p>
          <a:p>
            <a:endParaRPr lang="en-US" altLang="zh-CN" dirty="0"/>
          </a:p>
          <a:p>
            <a:r>
              <a:rPr lang="en-US" altLang="zh-CN" dirty="0"/>
              <a:t>-</a:t>
            </a:r>
            <a:r>
              <a:rPr lang="zh-CN" altLang="en-US" dirty="0"/>
              <a:t>将</a:t>
            </a:r>
            <a:r>
              <a:rPr lang="en-US" altLang="zh-CN" dirty="0"/>
              <a:t>I/O</a:t>
            </a:r>
            <a:r>
              <a:rPr lang="zh-CN" altLang="en-US" dirty="0"/>
              <a:t>吞吐率方面的材料贯穿在整本书中，而不是集中在一章中。</a:t>
            </a:r>
            <a:endParaRPr lang="en-US" altLang="zh-CN" dirty="0"/>
          </a:p>
          <a:p>
            <a:endParaRPr lang="en-US" altLang="zh-CN" dirty="0"/>
          </a:p>
          <a:p>
            <a:endParaRPr lang="en-US" altLang="zh-CN" dirty="0"/>
          </a:p>
        </p:txBody>
      </p:sp>
      <p:sp>
        <p:nvSpPr>
          <p:cNvPr id="4" name="Slide Number Placeholder 3"/>
          <p:cNvSpPr>
            <a:spLocks noGrp="1"/>
          </p:cNvSpPr>
          <p:nvPr>
            <p:ph type="sldNum" sz="quarter" idx="10"/>
          </p:nvPr>
        </p:nvSpPr>
        <p:spPr/>
        <p:txBody>
          <a:bodyPr/>
          <a:lstStyle/>
          <a:p>
            <a:fld id="{2BFE217F-45D8-4B69-9C19-35E4B2EA10F6}" type="slidenum">
              <a:rPr lang="en-US" smtClean="0"/>
              <a:t>1</a:t>
            </a:fld>
            <a:endParaRPr lang="en-US"/>
          </a:p>
        </p:txBody>
      </p:sp>
    </p:spTree>
    <p:extLst>
      <p:ext uri="{BB962C8B-B14F-4D97-AF65-F5344CB8AC3E}">
        <p14:creationId xmlns:p14="http://schemas.microsoft.com/office/powerpoint/2010/main" val="4784405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FF0000"/>
                </a:solidFill>
              </a:rPr>
              <a:t>VLSI</a:t>
            </a:r>
            <a:r>
              <a:rPr lang="en-US" dirty="0"/>
              <a:t>(very large-scale integrated circuit)</a:t>
            </a:r>
          </a:p>
        </p:txBody>
      </p:sp>
      <p:sp>
        <p:nvSpPr>
          <p:cNvPr id="4" name="Slide Number Placeholder 3"/>
          <p:cNvSpPr>
            <a:spLocks noGrp="1"/>
          </p:cNvSpPr>
          <p:nvPr>
            <p:ph type="sldNum" sz="quarter" idx="10"/>
          </p:nvPr>
        </p:nvSpPr>
        <p:spPr/>
        <p:txBody>
          <a:bodyPr/>
          <a:lstStyle/>
          <a:p>
            <a:fld id="{2BFE217F-45D8-4B69-9C19-35E4B2EA10F6}" type="slidenum">
              <a:rPr lang="en-US" smtClean="0"/>
              <a:t>12</a:t>
            </a:fld>
            <a:endParaRPr lang="en-US"/>
          </a:p>
        </p:txBody>
      </p:sp>
    </p:spTree>
    <p:extLst>
      <p:ext uri="{BB962C8B-B14F-4D97-AF65-F5344CB8AC3E}">
        <p14:creationId xmlns:p14="http://schemas.microsoft.com/office/powerpoint/2010/main" val="4099281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P25</a:t>
            </a:r>
          </a:p>
          <a:p>
            <a:r>
              <a:rPr lang="en-US" b="1" dirty="0"/>
              <a:t>IC</a:t>
            </a:r>
            <a:r>
              <a:rPr lang="en-US" dirty="0"/>
              <a:t>(instruction count) </a:t>
            </a:r>
            <a:r>
              <a:rPr lang="zh-CN" altLang="en-US" dirty="0"/>
              <a:t>指令数</a:t>
            </a:r>
            <a:endParaRPr lang="en-US" dirty="0"/>
          </a:p>
          <a:p>
            <a:r>
              <a:rPr lang="en-US" b="1" dirty="0"/>
              <a:t>CPU</a:t>
            </a:r>
            <a:r>
              <a:rPr lang="en-US" dirty="0"/>
              <a:t>(central processor unit) </a:t>
            </a:r>
          </a:p>
          <a:p>
            <a:r>
              <a:rPr lang="en-US" b="1" dirty="0"/>
              <a:t>CPI</a:t>
            </a:r>
            <a:r>
              <a:rPr lang="en-US" dirty="0"/>
              <a:t>(clock cycle per instruction)</a:t>
            </a:r>
            <a:r>
              <a:rPr lang="zh-CN" altLang="en-US" dirty="0"/>
              <a:t> 不同的指令需要的时间可能不同</a:t>
            </a:r>
            <a:r>
              <a:rPr lang="en-US" altLang="zh-CN" dirty="0"/>
              <a:t>, CPI</a:t>
            </a:r>
            <a:r>
              <a:rPr lang="zh-CN" altLang="en-US" dirty="0"/>
              <a:t>是一个程序全部指令所用时钟周期数的平均值。</a:t>
            </a:r>
            <a:r>
              <a:rPr lang="en-US" altLang="zh-CN" dirty="0"/>
              <a:t>CPI</a:t>
            </a:r>
            <a:r>
              <a:rPr lang="zh-CN" altLang="en-US" dirty="0"/>
              <a:t>提供了比较相同指令集的不同实现方式的方法</a:t>
            </a:r>
            <a:r>
              <a:rPr lang="en-US" altLang="zh-CN" dirty="0"/>
              <a:t>, </a:t>
            </a:r>
            <a:r>
              <a:rPr lang="zh-CN" altLang="en-US" dirty="0"/>
              <a:t>因为一个程序执行的指令数是一样的。</a:t>
            </a:r>
            <a:endParaRPr lang="en-US" altLang="zh-CN" dirty="0"/>
          </a:p>
          <a:p>
            <a:r>
              <a:rPr lang="en-US" altLang="zh-CN" b="1" dirty="0"/>
              <a:t>CC</a:t>
            </a:r>
            <a:r>
              <a:rPr lang="en-US" altLang="zh-CN" dirty="0"/>
              <a:t>(clock cycle)</a:t>
            </a:r>
            <a:r>
              <a:rPr lang="zh-CN" altLang="en-US"/>
              <a:t>时钟周期</a:t>
            </a:r>
            <a:endParaRPr lang="en-US" altLang="zh-CN" dirty="0"/>
          </a:p>
        </p:txBody>
      </p:sp>
      <p:sp>
        <p:nvSpPr>
          <p:cNvPr id="4" name="Slide Number Placeholder 3"/>
          <p:cNvSpPr>
            <a:spLocks noGrp="1"/>
          </p:cNvSpPr>
          <p:nvPr>
            <p:ph type="sldNum" sz="quarter" idx="10"/>
          </p:nvPr>
        </p:nvSpPr>
        <p:spPr/>
        <p:txBody>
          <a:bodyPr/>
          <a:lstStyle/>
          <a:p>
            <a:fld id="{2BFE217F-45D8-4B69-9C19-35E4B2EA10F6}" type="slidenum">
              <a:rPr lang="en-US" smtClean="0"/>
              <a:t>13</a:t>
            </a:fld>
            <a:endParaRPr lang="en-US"/>
          </a:p>
        </p:txBody>
      </p:sp>
    </p:spTree>
    <p:extLst>
      <p:ext uri="{BB962C8B-B14F-4D97-AF65-F5344CB8AC3E}">
        <p14:creationId xmlns:p14="http://schemas.microsoft.com/office/powerpoint/2010/main" val="34605767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14</a:t>
            </a:fld>
            <a:endParaRPr lang="en-US"/>
          </a:p>
        </p:txBody>
      </p:sp>
    </p:spTree>
    <p:extLst>
      <p:ext uri="{BB962C8B-B14F-4D97-AF65-F5344CB8AC3E}">
        <p14:creationId xmlns:p14="http://schemas.microsoft.com/office/powerpoint/2010/main" val="209439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MIPS</a:t>
            </a:r>
            <a:r>
              <a:rPr lang="en-US" dirty="0"/>
              <a:t>(million instructions per second) = </a:t>
            </a:r>
            <a:r>
              <a:rPr lang="zh-CN" altLang="en-US" dirty="0"/>
              <a:t>指令数</a:t>
            </a:r>
            <a:r>
              <a:rPr lang="en-US" altLang="zh-CN" dirty="0"/>
              <a:t>/(</a:t>
            </a:r>
            <a:r>
              <a:rPr lang="zh-CN" altLang="en-US" dirty="0"/>
              <a:t>指令数</a:t>
            </a:r>
            <a:r>
              <a:rPr lang="en-US" altLang="zh-CN" dirty="0"/>
              <a:t>×CPI/</a:t>
            </a:r>
            <a:r>
              <a:rPr lang="zh-CN" altLang="en-US" dirty="0"/>
              <a:t>时钟频率</a:t>
            </a:r>
            <a:r>
              <a:rPr lang="en-US" altLang="zh-CN" dirty="0"/>
              <a:t>×10^6) = </a:t>
            </a:r>
            <a:r>
              <a:rPr lang="zh-CN" altLang="en-US" b="1" dirty="0"/>
              <a:t>时钟频率</a:t>
            </a:r>
            <a:r>
              <a:rPr lang="en-US" altLang="zh-CN" dirty="0"/>
              <a:t>/(</a:t>
            </a:r>
            <a:r>
              <a:rPr lang="en-US" altLang="zh-CN" b="1" dirty="0"/>
              <a:t>CPI</a:t>
            </a:r>
            <a:r>
              <a:rPr lang="en-US" altLang="zh-CN" dirty="0"/>
              <a:t>×10^6)</a:t>
            </a:r>
            <a:endParaRPr lang="en-US" dirty="0"/>
          </a:p>
          <a:p>
            <a:r>
              <a:rPr lang="en-US" b="1" dirty="0"/>
              <a:t>CMOS</a:t>
            </a:r>
            <a:r>
              <a:rPr lang="en-US" dirty="0"/>
              <a:t>(</a:t>
            </a:r>
            <a:r>
              <a:rPr lang="en-US" sz="1200" b="0" i="0" kern="1200" dirty="0">
                <a:solidFill>
                  <a:schemeClr val="tx1"/>
                </a:solidFill>
                <a:effectLst/>
                <a:latin typeface="+mn-lt"/>
                <a:ea typeface="+mn-ea"/>
                <a:cs typeface="+mn-cs"/>
              </a:rPr>
              <a:t>complementary metal-oxide-semiconductor</a:t>
            </a:r>
            <a:r>
              <a:rPr lang="en-US" dirty="0"/>
              <a:t>)</a:t>
            </a:r>
          </a:p>
        </p:txBody>
      </p:sp>
      <p:sp>
        <p:nvSpPr>
          <p:cNvPr id="4" name="Slide Number Placeholder 3"/>
          <p:cNvSpPr>
            <a:spLocks noGrp="1"/>
          </p:cNvSpPr>
          <p:nvPr>
            <p:ph type="sldNum" sz="quarter" idx="10"/>
          </p:nvPr>
        </p:nvSpPr>
        <p:spPr/>
        <p:txBody>
          <a:bodyPr/>
          <a:lstStyle/>
          <a:p>
            <a:fld id="{2BFE217F-45D8-4B69-9C19-35E4B2EA10F6}" type="slidenum">
              <a:rPr lang="en-US" smtClean="0"/>
              <a:t>15</a:t>
            </a:fld>
            <a:endParaRPr lang="en-US"/>
          </a:p>
        </p:txBody>
      </p:sp>
    </p:spTree>
    <p:extLst>
      <p:ext uri="{BB962C8B-B14F-4D97-AF65-F5344CB8AC3E}">
        <p14:creationId xmlns:p14="http://schemas.microsoft.com/office/powerpoint/2010/main" val="4002873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SPEC</a:t>
            </a:r>
            <a:r>
              <a:rPr lang="en-US" dirty="0"/>
              <a:t>(</a:t>
            </a:r>
            <a:r>
              <a:rPr lang="en-US" b="1" dirty="0"/>
              <a:t>S</a:t>
            </a:r>
            <a:r>
              <a:rPr lang="en-US" dirty="0"/>
              <a:t>ystem </a:t>
            </a:r>
            <a:r>
              <a:rPr lang="en-US" b="1" dirty="0"/>
              <a:t>P</a:t>
            </a:r>
            <a:r>
              <a:rPr lang="en-US" dirty="0"/>
              <a:t>erformance </a:t>
            </a:r>
            <a:r>
              <a:rPr lang="en-US" b="1" dirty="0"/>
              <a:t>E</a:t>
            </a:r>
            <a:r>
              <a:rPr lang="en-US" dirty="0"/>
              <a:t>valuation </a:t>
            </a:r>
            <a:r>
              <a:rPr lang="en-US" b="1" dirty="0"/>
              <a:t>C</a:t>
            </a:r>
            <a:r>
              <a:rPr lang="en-US" dirty="0"/>
              <a:t>ooperative)</a:t>
            </a:r>
          </a:p>
        </p:txBody>
      </p:sp>
      <p:sp>
        <p:nvSpPr>
          <p:cNvPr id="4" name="Slide Number Placeholder 3"/>
          <p:cNvSpPr>
            <a:spLocks noGrp="1"/>
          </p:cNvSpPr>
          <p:nvPr>
            <p:ph type="sldNum" sz="quarter" idx="10"/>
          </p:nvPr>
        </p:nvSpPr>
        <p:spPr/>
        <p:txBody>
          <a:bodyPr/>
          <a:lstStyle/>
          <a:p>
            <a:fld id="{2BFE217F-45D8-4B69-9C19-35E4B2EA10F6}" type="slidenum">
              <a:rPr lang="en-US" smtClean="0"/>
              <a:t>16</a:t>
            </a:fld>
            <a:endParaRPr lang="en-US"/>
          </a:p>
        </p:txBody>
      </p:sp>
    </p:spTree>
    <p:extLst>
      <p:ext uri="{BB962C8B-B14F-4D97-AF65-F5344CB8AC3E}">
        <p14:creationId xmlns:p14="http://schemas.microsoft.com/office/powerpoint/2010/main" val="3707719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改进后的程序执行时间可以用</a:t>
            </a:r>
            <a:r>
              <a:rPr lang="en-US" altLang="zh-CN" b="1" dirty="0"/>
              <a:t>Amdahl</a:t>
            </a:r>
            <a:r>
              <a:rPr lang="zh-CN" altLang="en-US" dirty="0"/>
              <a:t>定律计算。</a:t>
            </a:r>
            <a:endParaRPr lang="en-US" altLang="zh-CN" dirty="0"/>
          </a:p>
          <a:p>
            <a:r>
              <a:rPr lang="en-US" altLang="zh-CN" dirty="0"/>
              <a:t>Amdahl</a:t>
            </a:r>
            <a:r>
              <a:rPr lang="zh-CN" altLang="en-US" dirty="0"/>
              <a:t>定律：阐述了“对于特定改进的性能提升可能由所使用的改进特征的数量所限制”</a:t>
            </a:r>
            <a:endParaRPr lang="en-US" altLang="zh-CN" dirty="0"/>
          </a:p>
          <a:p>
            <a:r>
              <a:rPr lang="en-US" altLang="zh-CN" dirty="0"/>
              <a:t>-&gt;</a:t>
            </a:r>
            <a:r>
              <a:rPr lang="zh-CN" altLang="en-US" dirty="0"/>
              <a:t>“收益递减定律</a:t>
            </a:r>
            <a:r>
              <a:rPr lang="en-US" altLang="zh-CN" dirty="0"/>
              <a:t>(</a:t>
            </a:r>
            <a:r>
              <a:rPr lang="en-US" altLang="zh-CN" b="1" dirty="0"/>
              <a:t>Diminishing Return</a:t>
            </a:r>
            <a:r>
              <a:rPr lang="en-US" altLang="zh-CN" dirty="0"/>
              <a:t>)</a:t>
            </a:r>
            <a:r>
              <a:rPr lang="zh-CN" altLang="en-US" dirty="0"/>
              <a:t>”的量化版本</a:t>
            </a:r>
            <a:endParaRPr lang="en-US" altLang="zh-CN" dirty="0"/>
          </a:p>
          <a:p>
            <a:endParaRPr lang="en-US" altLang="zh-CN" dirty="0"/>
          </a:p>
          <a:p>
            <a:r>
              <a:rPr lang="zh-CN" altLang="en-US" b="1" dirty="0"/>
              <a:t>改进后的执行时间 </a:t>
            </a:r>
            <a:r>
              <a:rPr lang="en-US" altLang="zh-CN" dirty="0"/>
              <a:t>= </a:t>
            </a:r>
            <a:r>
              <a:rPr lang="zh-CN" altLang="en-US" b="1" dirty="0"/>
              <a:t>受改进影响的执行时间</a:t>
            </a:r>
            <a:r>
              <a:rPr lang="en-US" altLang="zh-CN" dirty="0"/>
              <a:t>/</a:t>
            </a:r>
            <a:r>
              <a:rPr lang="zh-CN" altLang="en-US" b="1" dirty="0"/>
              <a:t>改进量</a:t>
            </a:r>
            <a:r>
              <a:rPr lang="zh-CN" altLang="en-US" dirty="0"/>
              <a:t> </a:t>
            </a:r>
            <a:r>
              <a:rPr lang="en-US" altLang="zh-CN" dirty="0"/>
              <a:t>+ </a:t>
            </a:r>
            <a:r>
              <a:rPr lang="zh-CN" altLang="en-US" b="1" dirty="0"/>
              <a:t>不受影响的执行时间</a:t>
            </a:r>
            <a:endParaRPr lang="en-US" altLang="zh-CN" b="1" dirty="0"/>
          </a:p>
          <a:p>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17</a:t>
            </a:fld>
            <a:endParaRPr lang="en-US"/>
          </a:p>
        </p:txBody>
      </p:sp>
    </p:spTree>
    <p:extLst>
      <p:ext uri="{BB962C8B-B14F-4D97-AF65-F5344CB8AC3E}">
        <p14:creationId xmlns:p14="http://schemas.microsoft.com/office/powerpoint/2010/main" val="21906891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1" dirty="0"/>
              <a:t>指令集</a:t>
            </a:r>
            <a:r>
              <a:rPr lang="en-US" altLang="zh-CN" dirty="0"/>
              <a:t>(</a:t>
            </a:r>
            <a:r>
              <a:rPr lang="en-US" dirty="0"/>
              <a:t>Instruction Set), </a:t>
            </a:r>
            <a:r>
              <a:rPr lang="zh-CN" altLang="en-US" dirty="0"/>
              <a:t>一台计算机的全部指令。</a:t>
            </a:r>
            <a:endParaRPr lang="en-US" altLang="zh-CN" dirty="0"/>
          </a:p>
          <a:p>
            <a:r>
              <a:rPr lang="zh-CN" altLang="en-US" dirty="0"/>
              <a:t>三种流行指令集</a:t>
            </a:r>
            <a:endParaRPr lang="en-US" altLang="zh-CN" dirty="0"/>
          </a:p>
          <a:p>
            <a:pPr marL="228600" indent="-228600">
              <a:buAutoNum type="arabicParenR"/>
            </a:pPr>
            <a:r>
              <a:rPr lang="en-US" altLang="zh-CN" b="1" dirty="0"/>
              <a:t>ARMv7</a:t>
            </a:r>
            <a:r>
              <a:rPr lang="en-US" altLang="zh-CN" dirty="0"/>
              <a:t> </a:t>
            </a:r>
            <a:r>
              <a:rPr lang="zh-CN" altLang="en-US" dirty="0"/>
              <a:t>与</a:t>
            </a:r>
            <a:r>
              <a:rPr lang="en-US" altLang="zh-CN" dirty="0"/>
              <a:t> </a:t>
            </a:r>
            <a:r>
              <a:rPr lang="en-US" altLang="zh-CN" b="1" dirty="0"/>
              <a:t>MIPS</a:t>
            </a:r>
            <a:r>
              <a:rPr lang="en-US" altLang="zh-CN" dirty="0"/>
              <a:t>(</a:t>
            </a:r>
            <a:r>
              <a:rPr lang="en-US" sz="1200" b="0" i="0" kern="1200" dirty="0">
                <a:solidFill>
                  <a:schemeClr val="tx1"/>
                </a:solidFill>
                <a:effectLst/>
                <a:latin typeface="+mn-lt"/>
                <a:ea typeface="+mn-ea"/>
                <a:cs typeface="+mn-cs"/>
              </a:rPr>
              <a:t>Microprocessor without interlocked piped stages architecture, </a:t>
            </a:r>
            <a:r>
              <a:rPr lang="zh-CN" altLang="en-US" sz="1200" b="0" i="0" kern="1200" dirty="0">
                <a:solidFill>
                  <a:schemeClr val="tx1"/>
                </a:solidFill>
                <a:effectLst/>
                <a:latin typeface="+mn-lt"/>
                <a:ea typeface="+mn-ea"/>
                <a:cs typeface="+mn-cs"/>
              </a:rPr>
              <a:t>与 </a:t>
            </a:r>
            <a:r>
              <a:rPr lang="en-US" altLang="zh-CN" sz="1200" b="0" i="0" kern="1200" dirty="0">
                <a:solidFill>
                  <a:schemeClr val="tx1"/>
                </a:solidFill>
                <a:effectLst/>
                <a:latin typeface="+mn-lt"/>
                <a:ea typeface="+mn-ea"/>
                <a:cs typeface="+mn-cs"/>
              </a:rPr>
              <a:t>million instruction per second</a:t>
            </a:r>
            <a:r>
              <a:rPr lang="zh-CN" altLang="en-US" sz="1200" b="0" i="0" kern="1200" dirty="0">
                <a:solidFill>
                  <a:schemeClr val="tx1"/>
                </a:solidFill>
                <a:effectLst/>
                <a:latin typeface="+mn-lt"/>
                <a:ea typeface="+mn-ea"/>
                <a:cs typeface="+mn-cs"/>
              </a:rPr>
              <a:t>双关</a:t>
            </a:r>
            <a:r>
              <a:rPr lang="en-US" altLang="zh-CN" dirty="0"/>
              <a:t>)</a:t>
            </a:r>
            <a:r>
              <a:rPr lang="zh-CN" altLang="en-US" dirty="0"/>
              <a:t>类似</a:t>
            </a:r>
            <a:endParaRPr lang="en-US" altLang="zh-CN" dirty="0"/>
          </a:p>
          <a:p>
            <a:pPr marL="228600" indent="-228600">
              <a:buAutoNum type="arabicParenR"/>
            </a:pPr>
            <a:r>
              <a:rPr lang="en-US" altLang="zh-CN" b="1" dirty="0"/>
              <a:t>Intel x86</a:t>
            </a:r>
          </a:p>
          <a:p>
            <a:pPr marL="228600" indent="-228600">
              <a:buAutoNum type="arabicParenR"/>
            </a:pPr>
            <a:r>
              <a:rPr lang="en-US" altLang="zh-CN" b="1" dirty="0"/>
              <a:t>ARMv8</a:t>
            </a:r>
            <a:r>
              <a:rPr lang="zh-CN" altLang="en-US" dirty="0"/>
              <a:t>，它将</a:t>
            </a:r>
            <a:r>
              <a:rPr lang="en-US" altLang="zh-CN" dirty="0"/>
              <a:t>ARMv7</a:t>
            </a:r>
            <a:r>
              <a:rPr lang="zh-CN" altLang="en-US" dirty="0"/>
              <a:t>的地址范围由</a:t>
            </a:r>
            <a:r>
              <a:rPr lang="en-US" altLang="zh-CN" dirty="0"/>
              <a:t>32</a:t>
            </a:r>
            <a:r>
              <a:rPr lang="zh-CN" altLang="en-US" dirty="0"/>
              <a:t>位扩展到</a:t>
            </a:r>
            <a:r>
              <a:rPr lang="en-US" altLang="zh-CN" dirty="0"/>
              <a:t>64</a:t>
            </a:r>
            <a:r>
              <a:rPr lang="zh-CN" altLang="en-US" dirty="0"/>
              <a:t>位</a:t>
            </a:r>
            <a:endParaRPr lang="en-US" altLang="zh-CN" dirty="0"/>
          </a:p>
          <a:p>
            <a:pPr marL="0" indent="0">
              <a:buNone/>
            </a:pPr>
            <a:endParaRPr lang="en-US" altLang="zh-CN" dirty="0"/>
          </a:p>
          <a:p>
            <a:pPr marL="0" indent="0">
              <a:buNone/>
            </a:pPr>
            <a:r>
              <a:rPr lang="zh-CN" altLang="en-US" dirty="0"/>
              <a:t>寄存器</a:t>
            </a:r>
            <a:r>
              <a:rPr lang="en-US" altLang="zh-CN" dirty="0"/>
              <a:t>(Register)</a:t>
            </a:r>
            <a:r>
              <a:rPr lang="zh-CN" altLang="en-US" dirty="0"/>
              <a:t> </a:t>
            </a:r>
            <a:r>
              <a:rPr lang="en-US" altLang="zh-CN" dirty="0"/>
              <a:t>vs </a:t>
            </a:r>
            <a:r>
              <a:rPr lang="zh-CN" altLang="en-US" dirty="0"/>
              <a:t>存储器</a:t>
            </a:r>
            <a:r>
              <a:rPr lang="en-US" altLang="zh-CN" dirty="0"/>
              <a:t>(Memory)</a:t>
            </a:r>
          </a:p>
          <a:p>
            <a:pPr marL="0" indent="0">
              <a:buNone/>
            </a:pPr>
            <a:endParaRPr lang="en-US" altLang="zh-CN" dirty="0"/>
          </a:p>
        </p:txBody>
      </p:sp>
      <p:sp>
        <p:nvSpPr>
          <p:cNvPr id="4" name="Slide Number Placeholder 3"/>
          <p:cNvSpPr>
            <a:spLocks noGrp="1"/>
          </p:cNvSpPr>
          <p:nvPr>
            <p:ph type="sldNum" sz="quarter" idx="10"/>
          </p:nvPr>
        </p:nvSpPr>
        <p:spPr/>
        <p:txBody>
          <a:bodyPr/>
          <a:lstStyle/>
          <a:p>
            <a:fld id="{2BFE217F-45D8-4B69-9C19-35E4B2EA10F6}" type="slidenum">
              <a:rPr lang="en-US" smtClean="0"/>
              <a:t>18</a:t>
            </a:fld>
            <a:endParaRPr lang="en-US"/>
          </a:p>
        </p:txBody>
      </p:sp>
    </p:spTree>
    <p:extLst>
      <p:ext uri="{BB962C8B-B14F-4D97-AF65-F5344CB8AC3E}">
        <p14:creationId xmlns:p14="http://schemas.microsoft.com/office/powerpoint/2010/main" val="23688948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寄存器</a:t>
            </a:r>
            <a:r>
              <a:rPr lang="en-US" altLang="zh-CN" dirty="0"/>
              <a:t>(Register)</a:t>
            </a:r>
            <a:r>
              <a:rPr lang="zh-CN" altLang="en-US" dirty="0"/>
              <a:t>个数限制为</a:t>
            </a:r>
            <a:r>
              <a:rPr lang="en-US" altLang="zh-CN" dirty="0"/>
              <a:t>32</a:t>
            </a:r>
            <a:r>
              <a:rPr lang="zh-CN" altLang="en-US" dirty="0"/>
              <a:t>个的理由：</a:t>
            </a:r>
            <a:endParaRPr lang="en-US" altLang="zh-CN" dirty="0"/>
          </a:p>
          <a:p>
            <a:r>
              <a:rPr lang="en-US" dirty="0"/>
              <a:t>(</a:t>
            </a:r>
            <a:r>
              <a:rPr lang="zh-CN" altLang="en-US" dirty="0"/>
              <a:t>硬件设计三条基本原则中的第二条</a:t>
            </a:r>
            <a:r>
              <a:rPr lang="en-US" dirty="0"/>
              <a:t>)</a:t>
            </a:r>
          </a:p>
          <a:p>
            <a:r>
              <a:rPr lang="zh-CN" altLang="en-US" i="1" dirty="0"/>
              <a:t>设计原则</a:t>
            </a:r>
            <a:r>
              <a:rPr lang="en-US" altLang="zh-CN" i="1" dirty="0"/>
              <a:t>2</a:t>
            </a:r>
            <a:r>
              <a:rPr lang="zh-CN" altLang="en-US" dirty="0"/>
              <a:t>：</a:t>
            </a:r>
            <a:r>
              <a:rPr lang="zh-CN" altLang="en-US" b="1" dirty="0"/>
              <a:t>越小越快</a:t>
            </a:r>
            <a:endParaRPr lang="en-US" altLang="zh-CN" b="1" dirty="0"/>
          </a:p>
          <a:p>
            <a:r>
              <a:rPr lang="zh-CN" altLang="en-US" b="0" dirty="0"/>
              <a:t>当然，该原则也不是绝对的，</a:t>
            </a:r>
            <a:r>
              <a:rPr lang="en-US" altLang="zh-CN" b="0" dirty="0"/>
              <a:t>31</a:t>
            </a:r>
            <a:r>
              <a:rPr lang="zh-CN" altLang="en-US" b="0" dirty="0"/>
              <a:t>个寄存器不见得比</a:t>
            </a:r>
            <a:r>
              <a:rPr lang="en-US" altLang="zh-CN" b="0" dirty="0"/>
              <a:t>32</a:t>
            </a:r>
            <a:r>
              <a:rPr lang="zh-CN" altLang="en-US" b="0" dirty="0"/>
              <a:t>个更快。</a:t>
            </a:r>
            <a:endParaRPr lang="en-US" altLang="zh-CN" b="0" dirty="0"/>
          </a:p>
          <a:p>
            <a:r>
              <a:rPr lang="zh-CN" altLang="en-US" b="0" dirty="0"/>
              <a:t>但表象背后的物理事实值得计算机设计者认真对待。在这种情况下，设计者必须在程序期望更多寄存器和加快时钟周期之间权衡。</a:t>
            </a:r>
            <a:endParaRPr lang="en-US" altLang="zh-CN" b="0" dirty="0"/>
          </a:p>
          <a:p>
            <a:r>
              <a:rPr lang="zh-CN" altLang="en-US" b="0" dirty="0"/>
              <a:t>另一个不适用多于</a:t>
            </a:r>
            <a:r>
              <a:rPr lang="en-US" altLang="zh-CN" b="0" dirty="0"/>
              <a:t>32</a:t>
            </a:r>
            <a:r>
              <a:rPr lang="zh-CN" altLang="en-US" b="0" dirty="0"/>
              <a:t>个寄存器的原因是</a:t>
            </a:r>
            <a:r>
              <a:rPr lang="zh-CN" altLang="en-US" b="1" dirty="0"/>
              <a:t>受指令格式位数的限制</a:t>
            </a:r>
            <a:r>
              <a:rPr lang="zh-CN" altLang="en-US" b="0" dirty="0"/>
              <a:t>。</a:t>
            </a:r>
            <a:endParaRPr lang="en-US" altLang="zh-CN" b="0" dirty="0"/>
          </a:p>
          <a:p>
            <a:endParaRPr lang="en-US" b="0" dirty="0"/>
          </a:p>
          <a:p>
            <a:r>
              <a:rPr lang="en-US" b="0" dirty="0"/>
              <a:t>MIPS</a:t>
            </a:r>
            <a:r>
              <a:rPr lang="zh-CN" altLang="en-US" b="0" dirty="0"/>
              <a:t>体系结构中寄存器大小为</a:t>
            </a:r>
            <a:r>
              <a:rPr lang="en-US" altLang="zh-CN" b="0" dirty="0"/>
              <a:t>32</a:t>
            </a:r>
            <a:r>
              <a:rPr lang="zh-CN" altLang="en-US" b="0" dirty="0"/>
              <a:t>位，由于</a:t>
            </a:r>
            <a:r>
              <a:rPr lang="en-US" altLang="zh-CN" b="0" dirty="0"/>
              <a:t>32</a:t>
            </a:r>
            <a:r>
              <a:rPr lang="zh-CN" altLang="en-US" b="0" dirty="0"/>
              <a:t>位为一组的情况经常出现，因此在</a:t>
            </a:r>
            <a:r>
              <a:rPr lang="en-US" altLang="zh-CN" b="0" dirty="0"/>
              <a:t>MIPS</a:t>
            </a:r>
            <a:r>
              <a:rPr lang="zh-CN" altLang="en-US" b="0" dirty="0"/>
              <a:t>体系结构中将其成为</a:t>
            </a:r>
            <a:r>
              <a:rPr lang="zh-CN" altLang="en-US" b="1" dirty="0"/>
              <a:t>字</a:t>
            </a:r>
            <a:r>
              <a:rPr lang="en-US" altLang="zh-CN" b="0" dirty="0"/>
              <a:t>(word)</a:t>
            </a:r>
            <a:endParaRPr lang="en-US" b="1" dirty="0"/>
          </a:p>
        </p:txBody>
      </p:sp>
      <p:sp>
        <p:nvSpPr>
          <p:cNvPr id="4" name="Slide Number Placeholder 3"/>
          <p:cNvSpPr>
            <a:spLocks noGrp="1"/>
          </p:cNvSpPr>
          <p:nvPr>
            <p:ph type="sldNum" sz="quarter" idx="10"/>
          </p:nvPr>
        </p:nvSpPr>
        <p:spPr/>
        <p:txBody>
          <a:bodyPr/>
          <a:lstStyle/>
          <a:p>
            <a:fld id="{2BFE217F-45D8-4B69-9C19-35E4B2EA10F6}" type="slidenum">
              <a:rPr lang="en-US" smtClean="0"/>
              <a:t>19</a:t>
            </a:fld>
            <a:endParaRPr lang="en-US"/>
          </a:p>
        </p:txBody>
      </p:sp>
    </p:spTree>
    <p:extLst>
      <p:ext uri="{BB962C8B-B14F-4D97-AF65-F5344CB8AC3E}">
        <p14:creationId xmlns:p14="http://schemas.microsoft.com/office/powerpoint/2010/main" val="38681767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P46.</a:t>
            </a:r>
          </a:p>
          <a:p>
            <a:r>
              <a:rPr lang="en-US" dirty="0"/>
              <a:t>MIPS</a:t>
            </a:r>
            <a:r>
              <a:rPr lang="zh-CN" altLang="en-US" dirty="0"/>
              <a:t>是按字节编址的，所以字的起始地址必须是</a:t>
            </a:r>
            <a:r>
              <a:rPr lang="en-US" altLang="zh-CN" dirty="0"/>
              <a:t>4</a:t>
            </a:r>
            <a:r>
              <a:rPr lang="zh-CN" altLang="en-US" dirty="0"/>
              <a:t>的倍数。</a:t>
            </a:r>
            <a:endParaRPr lang="en-US" altLang="zh-CN" dirty="0"/>
          </a:p>
          <a:p>
            <a:r>
              <a:rPr lang="zh-CN" altLang="en-US" dirty="0"/>
              <a:t>这叫</a:t>
            </a:r>
            <a:r>
              <a:rPr lang="zh-CN" altLang="en-US" b="1" dirty="0"/>
              <a:t>对齐限制</a:t>
            </a:r>
            <a:r>
              <a:rPr lang="en-US" altLang="zh-CN" dirty="0"/>
              <a:t>(alignment restriction), </a:t>
            </a:r>
            <a:r>
              <a:rPr lang="zh-CN" altLang="en-US" dirty="0"/>
              <a:t>许多体系结构都有这样的限制</a:t>
            </a:r>
            <a:r>
              <a:rPr lang="en-US" altLang="zh-CN" dirty="0"/>
              <a:t>, </a:t>
            </a:r>
            <a:r>
              <a:rPr lang="zh-CN" altLang="en-US" dirty="0"/>
              <a:t>因为</a:t>
            </a:r>
            <a:r>
              <a:rPr lang="zh-CN" altLang="en-US" b="1" dirty="0"/>
              <a:t>对齐能加快数据传输</a:t>
            </a:r>
            <a:endParaRPr lang="en-US" altLang="zh-CN" b="1" dirty="0"/>
          </a:p>
        </p:txBody>
      </p:sp>
      <p:sp>
        <p:nvSpPr>
          <p:cNvPr id="4" name="Slide Number Placeholder 3"/>
          <p:cNvSpPr>
            <a:spLocks noGrp="1"/>
          </p:cNvSpPr>
          <p:nvPr>
            <p:ph type="sldNum" sz="quarter" idx="10"/>
          </p:nvPr>
        </p:nvSpPr>
        <p:spPr/>
        <p:txBody>
          <a:bodyPr/>
          <a:lstStyle/>
          <a:p>
            <a:fld id="{2BFE217F-45D8-4B69-9C19-35E4B2EA10F6}" type="slidenum">
              <a:rPr lang="en-US" smtClean="0"/>
              <a:t>20</a:t>
            </a:fld>
            <a:endParaRPr lang="en-US"/>
          </a:p>
        </p:txBody>
      </p:sp>
    </p:spTree>
    <p:extLst>
      <p:ext uri="{BB962C8B-B14F-4D97-AF65-F5344CB8AC3E}">
        <p14:creationId xmlns:p14="http://schemas.microsoft.com/office/powerpoint/2010/main" val="35482235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P47</a:t>
            </a:r>
          </a:p>
        </p:txBody>
      </p:sp>
      <p:sp>
        <p:nvSpPr>
          <p:cNvPr id="4" name="Slide Number Placeholder 3"/>
          <p:cNvSpPr>
            <a:spLocks noGrp="1"/>
          </p:cNvSpPr>
          <p:nvPr>
            <p:ph type="sldNum" sz="quarter" idx="10"/>
          </p:nvPr>
        </p:nvSpPr>
        <p:spPr/>
        <p:txBody>
          <a:bodyPr/>
          <a:lstStyle/>
          <a:p>
            <a:fld id="{2BFE217F-45D8-4B69-9C19-35E4B2EA10F6}" type="slidenum">
              <a:rPr lang="en-US" smtClean="0"/>
              <a:t>21</a:t>
            </a:fld>
            <a:endParaRPr lang="en-US"/>
          </a:p>
        </p:txBody>
      </p:sp>
    </p:spTree>
    <p:extLst>
      <p:ext uri="{BB962C8B-B14F-4D97-AF65-F5344CB8AC3E}">
        <p14:creationId xmlns:p14="http://schemas.microsoft.com/office/powerpoint/2010/main" val="4075972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P1</a:t>
            </a:r>
          </a:p>
          <a:p>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2</a:t>
            </a:fld>
            <a:endParaRPr lang="en-US"/>
          </a:p>
        </p:txBody>
      </p:sp>
    </p:spTree>
    <p:extLst>
      <p:ext uri="{BB962C8B-B14F-4D97-AF65-F5344CB8AC3E}">
        <p14:creationId xmlns:p14="http://schemas.microsoft.com/office/powerpoint/2010/main" val="30552002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a:t>
            </a:r>
            <a:r>
              <a:rPr lang="en-US" altLang="zh-CN" b="1" dirty="0"/>
              <a:t>ommon case fast</a:t>
            </a:r>
            <a:endParaRPr lang="en-US" b="1" dirty="0"/>
          </a:p>
        </p:txBody>
      </p:sp>
      <p:sp>
        <p:nvSpPr>
          <p:cNvPr id="4" name="Slide Number Placeholder 3"/>
          <p:cNvSpPr>
            <a:spLocks noGrp="1"/>
          </p:cNvSpPr>
          <p:nvPr>
            <p:ph type="sldNum" sz="quarter" idx="10"/>
          </p:nvPr>
        </p:nvSpPr>
        <p:spPr/>
        <p:txBody>
          <a:bodyPr/>
          <a:lstStyle/>
          <a:p>
            <a:fld id="{2BFE217F-45D8-4B69-9C19-35E4B2EA10F6}" type="slidenum">
              <a:rPr lang="en-US" smtClean="0"/>
              <a:t>22</a:t>
            </a:fld>
            <a:endParaRPr lang="en-US"/>
          </a:p>
        </p:txBody>
      </p:sp>
    </p:spTree>
    <p:extLst>
      <p:ext uri="{BB962C8B-B14F-4D97-AF65-F5344CB8AC3E}">
        <p14:creationId xmlns:p14="http://schemas.microsoft.com/office/powerpoint/2010/main" val="3062543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加立即数</a:t>
            </a:r>
            <a:r>
              <a:rPr lang="en-US" altLang="zh-CN" dirty="0"/>
              <a:t>(</a:t>
            </a:r>
            <a:r>
              <a:rPr lang="en-US" altLang="zh-CN" b="1" dirty="0"/>
              <a:t>add immediate</a:t>
            </a:r>
            <a:r>
              <a:rPr lang="en-US" altLang="zh-CN" dirty="0"/>
              <a:t>) </a:t>
            </a:r>
            <a:r>
              <a:rPr lang="zh-CN" altLang="en-US" dirty="0"/>
              <a:t>或写成 </a:t>
            </a:r>
            <a:r>
              <a:rPr lang="en-US" altLang="zh-CN" b="1" dirty="0" err="1"/>
              <a:t>addi</a:t>
            </a:r>
            <a:r>
              <a:rPr lang="zh-CN" altLang="en-US" dirty="0"/>
              <a:t>。</a:t>
            </a:r>
            <a:endParaRPr lang="en-US" altLang="zh-CN" dirty="0"/>
          </a:p>
          <a:p>
            <a:endParaRPr lang="en-US" altLang="zh-CN" dirty="0"/>
          </a:p>
          <a:p>
            <a:r>
              <a:rPr lang="zh-CN" altLang="en-US" dirty="0"/>
              <a:t>数据传送指令正好可以被视作一个操作数为</a:t>
            </a:r>
            <a:r>
              <a:rPr lang="en-US" altLang="zh-CN" dirty="0"/>
              <a:t>0</a:t>
            </a:r>
            <a:r>
              <a:rPr lang="zh-CN" altLang="en-US" dirty="0"/>
              <a:t>的加法。</a:t>
            </a:r>
            <a:endParaRPr lang="en-US" altLang="zh-CN" dirty="0"/>
          </a:p>
          <a:p>
            <a:r>
              <a:rPr lang="zh-CN" altLang="en-US" dirty="0"/>
              <a:t>因此，</a:t>
            </a:r>
            <a:r>
              <a:rPr lang="en-US" altLang="zh-CN" dirty="0"/>
              <a:t>MIPS</a:t>
            </a:r>
            <a:r>
              <a:rPr lang="zh-CN" altLang="en-US" dirty="0"/>
              <a:t>将寄存器</a:t>
            </a:r>
            <a:r>
              <a:rPr lang="en-US" altLang="zh-CN" dirty="0"/>
              <a:t>$zero</a:t>
            </a:r>
            <a:r>
              <a:rPr lang="zh-CN" altLang="en-US" dirty="0"/>
              <a:t>恒置为</a:t>
            </a:r>
            <a:r>
              <a:rPr lang="en-US" altLang="zh-CN" dirty="0"/>
              <a:t>0(</a:t>
            </a:r>
            <a:r>
              <a:rPr lang="zh-CN" altLang="en-US" dirty="0"/>
              <a:t>此寄存器编号也为</a:t>
            </a:r>
            <a:r>
              <a:rPr lang="en-US" altLang="zh-CN" dirty="0"/>
              <a:t>0)</a:t>
            </a:r>
            <a:r>
              <a:rPr lang="zh-CN" altLang="en-US" dirty="0"/>
              <a:t>。</a:t>
            </a:r>
            <a:endParaRPr lang="en-US" altLang="zh-CN" dirty="0"/>
          </a:p>
          <a:p>
            <a:endParaRPr lang="en-US" altLang="zh-CN" dirty="0"/>
          </a:p>
          <a:p>
            <a:r>
              <a:rPr lang="zh-CN" altLang="en-US" dirty="0"/>
              <a:t>根据</a:t>
            </a:r>
            <a:r>
              <a:rPr lang="zh-CN" altLang="en-US" b="1" dirty="0"/>
              <a:t>使用频率</a:t>
            </a:r>
            <a:r>
              <a:rPr lang="zh-CN" altLang="en-US" dirty="0"/>
              <a:t>来确定</a:t>
            </a:r>
            <a:r>
              <a:rPr lang="zh-CN" altLang="en-US" b="1" dirty="0"/>
              <a:t>要定义的常数</a:t>
            </a:r>
            <a:r>
              <a:rPr lang="zh-CN" altLang="en-US" dirty="0"/>
              <a:t>是</a:t>
            </a:r>
            <a:r>
              <a:rPr lang="en-US" altLang="zh-CN" dirty="0"/>
              <a:t>Common case fast</a:t>
            </a:r>
            <a:r>
              <a:rPr lang="zh-CN" altLang="en-US" dirty="0"/>
              <a:t>的另一个好办法。</a:t>
            </a:r>
            <a:endParaRPr lang="en-US" altLang="zh-CN" dirty="0"/>
          </a:p>
          <a:p>
            <a:endParaRPr lang="en-US" altLang="zh-CN" dirty="0"/>
          </a:p>
          <a:p>
            <a:r>
              <a:rPr lang="zh-CN" altLang="en-US" b="1" dirty="0"/>
              <a:t>最低有效位</a:t>
            </a:r>
            <a:r>
              <a:rPr lang="en-US" altLang="zh-CN" dirty="0"/>
              <a:t>(least significant bit) </a:t>
            </a:r>
          </a:p>
          <a:p>
            <a:r>
              <a:rPr lang="zh-CN" altLang="en-US" b="1" dirty="0"/>
              <a:t>最高有效位</a:t>
            </a:r>
            <a:r>
              <a:rPr lang="en-US" altLang="zh-CN" dirty="0"/>
              <a:t>(most significant bit)</a:t>
            </a:r>
          </a:p>
          <a:p>
            <a:endParaRPr lang="en-US" altLang="zh-CN" dirty="0"/>
          </a:p>
          <a:p>
            <a:r>
              <a:rPr lang="zh-CN" altLang="en-US" b="1" dirty="0"/>
              <a:t>溢出</a:t>
            </a:r>
            <a:r>
              <a:rPr lang="en-US" altLang="zh-CN" dirty="0"/>
              <a:t>(overflow)</a:t>
            </a:r>
            <a:r>
              <a:rPr lang="zh-CN" altLang="en-US" dirty="0"/>
              <a:t> 如果操作结果不能被最右端的硬件位所表示，那么就发生了溢出。</a:t>
            </a:r>
            <a:endParaRPr lang="en-US" altLang="zh-CN" dirty="0"/>
          </a:p>
          <a:p>
            <a:endParaRPr lang="en-US" altLang="zh-CN" dirty="0"/>
          </a:p>
          <a:p>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23</a:t>
            </a:fld>
            <a:endParaRPr lang="en-US"/>
          </a:p>
        </p:txBody>
      </p:sp>
    </p:spTree>
    <p:extLst>
      <p:ext uri="{BB962C8B-B14F-4D97-AF65-F5344CB8AC3E}">
        <p14:creationId xmlns:p14="http://schemas.microsoft.com/office/powerpoint/2010/main" val="17370344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二进制补码 </a:t>
            </a:r>
            <a:r>
              <a:rPr lang="en-US" altLang="zh-CN" dirty="0"/>
              <a:t>(Two’s complement)</a:t>
            </a:r>
            <a:r>
              <a:rPr lang="zh-CN" altLang="en-US" dirty="0"/>
              <a:t> 联想十进制减法，</a:t>
            </a:r>
            <a:r>
              <a:rPr lang="en-US" altLang="zh-CN" dirty="0"/>
              <a:t>”</a:t>
            </a:r>
            <a:r>
              <a:rPr lang="zh-CN" altLang="en-US" b="1" dirty="0"/>
              <a:t>借位</a:t>
            </a:r>
            <a:r>
              <a:rPr lang="en-US" altLang="zh-CN" dirty="0"/>
              <a:t>”</a:t>
            </a:r>
            <a:r>
              <a:rPr lang="zh-CN" altLang="en-US" dirty="0"/>
              <a:t>概念</a:t>
            </a:r>
            <a:endParaRPr lang="en-US" altLang="zh-CN" dirty="0"/>
          </a:p>
          <a:p>
            <a:r>
              <a:rPr lang="zh-CN" altLang="en-US" dirty="0"/>
              <a:t>二进制补码中的最小负数</a:t>
            </a:r>
            <a:r>
              <a:rPr lang="en-US" altLang="zh-CN" dirty="0"/>
              <a:t>-2 147 483 648</a:t>
            </a:r>
            <a:r>
              <a:rPr lang="en-US" altLang="zh-CN" sz="900" baseline="-25000" dirty="0"/>
              <a:t>10</a:t>
            </a:r>
            <a:r>
              <a:rPr lang="zh-CN" altLang="en-US" dirty="0"/>
              <a:t>没有相应的正数与之对应。</a:t>
            </a:r>
            <a:endParaRPr lang="en-US" baseline="-25000" dirty="0"/>
          </a:p>
        </p:txBody>
      </p:sp>
      <p:sp>
        <p:nvSpPr>
          <p:cNvPr id="4" name="Slide Number Placeholder 3"/>
          <p:cNvSpPr>
            <a:spLocks noGrp="1"/>
          </p:cNvSpPr>
          <p:nvPr>
            <p:ph type="sldNum" sz="quarter" idx="10"/>
          </p:nvPr>
        </p:nvSpPr>
        <p:spPr/>
        <p:txBody>
          <a:bodyPr/>
          <a:lstStyle/>
          <a:p>
            <a:fld id="{2BFE217F-45D8-4B69-9C19-35E4B2EA10F6}" type="slidenum">
              <a:rPr lang="en-US" smtClean="0"/>
              <a:t>24</a:t>
            </a:fld>
            <a:endParaRPr lang="en-US"/>
          </a:p>
        </p:txBody>
      </p:sp>
    </p:spTree>
    <p:extLst>
      <p:ext uri="{BB962C8B-B14F-4D97-AF65-F5344CB8AC3E}">
        <p14:creationId xmlns:p14="http://schemas.microsoft.com/office/powerpoint/2010/main" val="3181085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Cornell’s CS explanation to </a:t>
            </a:r>
            <a:r>
              <a:rPr lang="en-US" altLang="zh-CN" b="1" dirty="0"/>
              <a:t>Two’s complement </a:t>
            </a:r>
          </a:p>
          <a:p>
            <a:endParaRPr lang="en-US" b="1" dirty="0"/>
          </a:p>
          <a:p>
            <a:r>
              <a:rPr lang="en-US" b="0" dirty="0"/>
              <a:t>a good programmer</a:t>
            </a:r>
          </a:p>
          <a:p>
            <a:r>
              <a:rPr lang="en-US" b="0" dirty="0" err="1"/>
              <a:t>ils</a:t>
            </a:r>
            <a:r>
              <a:rPr lang="en-US" b="0" dirty="0"/>
              <a:t> </a:t>
            </a:r>
            <a:r>
              <a:rPr lang="en-US" b="0" dirty="0" err="1"/>
              <a:t>jouent</a:t>
            </a:r>
            <a:r>
              <a:rPr lang="en-US" b="0" dirty="0"/>
              <a:t> à cache-cache</a:t>
            </a:r>
          </a:p>
          <a:p>
            <a:r>
              <a:rPr lang="en-US" b="0" dirty="0"/>
              <a:t>au premier </a:t>
            </a:r>
            <a:r>
              <a:rPr lang="en-US" b="0" dirty="0" err="1"/>
              <a:t>abord</a:t>
            </a:r>
            <a:r>
              <a:rPr lang="en-US" b="0" dirty="0"/>
              <a:t>, le patron </a:t>
            </a:r>
            <a:r>
              <a:rPr lang="en-US" b="0" dirty="0" err="1"/>
              <a:t>est</a:t>
            </a:r>
            <a:r>
              <a:rPr lang="en-US" b="0" dirty="0"/>
              <a:t> </a:t>
            </a:r>
            <a:r>
              <a:rPr lang="en-US" b="0" dirty="0" err="1"/>
              <a:t>plutôt</a:t>
            </a:r>
            <a:r>
              <a:rPr lang="en-US" b="0" dirty="0"/>
              <a:t> </a:t>
            </a:r>
            <a:r>
              <a:rPr lang="en-US" b="0" dirty="0" err="1"/>
              <a:t>sympathic</a:t>
            </a:r>
            <a:r>
              <a:rPr lang="en-US" b="0" dirty="0"/>
              <a:t>.</a:t>
            </a:r>
          </a:p>
          <a:p>
            <a:r>
              <a:rPr lang="en-US" b="0"/>
              <a:t> </a:t>
            </a:r>
            <a:endParaRPr lang="en-US" b="0" dirty="0"/>
          </a:p>
          <a:p>
            <a:endParaRPr lang="fr-CA" b="0" dirty="0"/>
          </a:p>
        </p:txBody>
      </p:sp>
      <p:sp>
        <p:nvSpPr>
          <p:cNvPr id="4" name="Slide Number Placeholder 3"/>
          <p:cNvSpPr>
            <a:spLocks noGrp="1"/>
          </p:cNvSpPr>
          <p:nvPr>
            <p:ph type="sldNum" sz="quarter" idx="10"/>
          </p:nvPr>
        </p:nvSpPr>
        <p:spPr/>
        <p:txBody>
          <a:bodyPr/>
          <a:lstStyle/>
          <a:p>
            <a:fld id="{2BFE217F-45D8-4B69-9C19-35E4B2EA10F6}" type="slidenum">
              <a:rPr lang="en-US" smtClean="0"/>
              <a:t>25</a:t>
            </a:fld>
            <a:endParaRPr lang="en-US"/>
          </a:p>
        </p:txBody>
      </p:sp>
    </p:spTree>
    <p:extLst>
      <p:ext uri="{BB962C8B-B14F-4D97-AF65-F5344CB8AC3E}">
        <p14:creationId xmlns:p14="http://schemas.microsoft.com/office/powerpoint/2010/main" val="34826482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26</a:t>
            </a:fld>
            <a:endParaRPr lang="en-US"/>
          </a:p>
        </p:txBody>
      </p:sp>
    </p:spTree>
    <p:extLst>
      <p:ext uri="{BB962C8B-B14F-4D97-AF65-F5344CB8AC3E}">
        <p14:creationId xmlns:p14="http://schemas.microsoft.com/office/powerpoint/2010/main" val="22585010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t>
            </a:r>
            <a:r>
              <a:rPr lang="zh-CN" altLang="en-US" dirty="0"/>
              <a:t>型和</a:t>
            </a:r>
            <a:r>
              <a:rPr lang="en-US" altLang="zh-CN" dirty="0"/>
              <a:t>I</a:t>
            </a:r>
            <a:r>
              <a:rPr lang="zh-CN" altLang="en-US" dirty="0"/>
              <a:t>型的前</a:t>
            </a:r>
            <a:r>
              <a:rPr lang="en-US" altLang="zh-CN" dirty="0"/>
              <a:t>3</a:t>
            </a:r>
            <a:r>
              <a:rPr lang="zh-CN" altLang="en-US" dirty="0"/>
              <a:t>个字段长度相等，并且名称也一样；</a:t>
            </a:r>
            <a:r>
              <a:rPr lang="en-US" altLang="zh-CN" dirty="0"/>
              <a:t>I</a:t>
            </a:r>
            <a:r>
              <a:rPr lang="zh-CN" altLang="en-US" dirty="0"/>
              <a:t>型格式的第</a:t>
            </a:r>
            <a:r>
              <a:rPr lang="en-US" altLang="zh-CN" dirty="0"/>
              <a:t>4</a:t>
            </a:r>
            <a:r>
              <a:rPr lang="zh-CN" altLang="en-US" dirty="0"/>
              <a:t>个字段和</a:t>
            </a:r>
            <a:r>
              <a:rPr lang="en-US" altLang="zh-CN" dirty="0"/>
              <a:t>R</a:t>
            </a:r>
            <a:r>
              <a:rPr lang="zh-CN" altLang="en-US" dirty="0"/>
              <a:t>型后</a:t>
            </a:r>
            <a:r>
              <a:rPr lang="en-US" altLang="zh-CN" dirty="0"/>
              <a:t>3</a:t>
            </a:r>
            <a:r>
              <a:rPr lang="zh-CN" altLang="en-US" dirty="0"/>
              <a:t>个字段长度之和相等。</a:t>
            </a:r>
            <a:endParaRPr lang="en-US" altLang="zh-CN" dirty="0"/>
          </a:p>
          <a:p>
            <a:endParaRPr lang="en-US" dirty="0"/>
          </a:p>
          <a:p>
            <a:r>
              <a:rPr lang="en-US" dirty="0"/>
              <a:t>“reg” </a:t>
            </a:r>
            <a:r>
              <a:rPr lang="zh-CN" altLang="en-US" dirty="0"/>
              <a:t>代表寄存器的标号</a:t>
            </a:r>
            <a:r>
              <a:rPr lang="en-US" altLang="zh-CN" dirty="0"/>
              <a:t>(</a:t>
            </a:r>
            <a:r>
              <a:rPr lang="zh-CN" altLang="en-US" dirty="0"/>
              <a:t>从</a:t>
            </a:r>
            <a:r>
              <a:rPr lang="en-US" altLang="zh-CN" dirty="0"/>
              <a:t>0~31),</a:t>
            </a:r>
          </a:p>
          <a:p>
            <a:r>
              <a:rPr lang="en-US" dirty="0"/>
              <a:t>“address”</a:t>
            </a:r>
            <a:r>
              <a:rPr lang="zh-CN" altLang="en-US" dirty="0"/>
              <a:t>表示</a:t>
            </a:r>
            <a:r>
              <a:rPr lang="en-US" altLang="zh-CN" dirty="0"/>
              <a:t>16</a:t>
            </a:r>
            <a:r>
              <a:rPr lang="zh-CN" altLang="en-US" dirty="0"/>
              <a:t>位地址</a:t>
            </a:r>
            <a:r>
              <a:rPr lang="en-US" altLang="zh-CN" dirty="0"/>
              <a:t>,</a:t>
            </a:r>
            <a:endParaRPr lang="en-US" dirty="0"/>
          </a:p>
          <a:p>
            <a:r>
              <a:rPr lang="en-US" dirty="0"/>
              <a:t>n. a. (not applicable)</a:t>
            </a:r>
            <a:r>
              <a:rPr lang="zh-CN" altLang="en-US" dirty="0"/>
              <a:t>表示这个字段在该指令格式中不出现。</a:t>
            </a:r>
            <a:endParaRPr lang="en-US" altLang="zh-CN" dirty="0"/>
          </a:p>
          <a:p>
            <a:r>
              <a:rPr lang="zh-CN" altLang="en-US" dirty="0"/>
              <a:t>注意</a:t>
            </a:r>
            <a:r>
              <a:rPr lang="en-US" altLang="zh-CN" dirty="0"/>
              <a:t>,</a:t>
            </a:r>
            <a:r>
              <a:rPr lang="zh-CN" altLang="en-US" dirty="0"/>
              <a:t> </a:t>
            </a:r>
            <a:r>
              <a:rPr lang="en-US" altLang="zh-CN" dirty="0"/>
              <a:t>add</a:t>
            </a:r>
            <a:r>
              <a:rPr lang="zh-CN" altLang="en-US" dirty="0"/>
              <a:t>和</a:t>
            </a:r>
            <a:r>
              <a:rPr lang="en-US" altLang="zh-CN" dirty="0"/>
              <a:t>sub</a:t>
            </a:r>
            <a:r>
              <a:rPr lang="zh-CN" altLang="en-US" dirty="0"/>
              <a:t>指令具有相同的</a:t>
            </a:r>
            <a:r>
              <a:rPr lang="en-US" altLang="zh-CN" dirty="0"/>
              <a:t>op</a:t>
            </a:r>
            <a:r>
              <a:rPr lang="zh-CN" altLang="en-US" dirty="0"/>
              <a:t>字段值</a:t>
            </a:r>
            <a:r>
              <a:rPr lang="en-US" altLang="zh-CN" dirty="0"/>
              <a:t>, </a:t>
            </a:r>
            <a:r>
              <a:rPr lang="zh-CN" altLang="en-US" dirty="0"/>
              <a:t>硬件根据</a:t>
            </a:r>
            <a:r>
              <a:rPr lang="en-US" altLang="zh-CN" dirty="0" err="1"/>
              <a:t>funct</a:t>
            </a:r>
            <a:r>
              <a:rPr lang="zh-CN" altLang="en-US" dirty="0"/>
              <a:t>字段的值来决定所进行的操作</a:t>
            </a:r>
            <a:r>
              <a:rPr lang="en-US" altLang="zh-CN" dirty="0"/>
              <a:t>: add(32) </a:t>
            </a:r>
            <a:r>
              <a:rPr lang="zh-CN" altLang="en-US" dirty="0"/>
              <a:t>或 </a:t>
            </a:r>
            <a:r>
              <a:rPr lang="en-US" altLang="zh-CN" dirty="0"/>
              <a:t>subtract(34)</a:t>
            </a:r>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27</a:t>
            </a:fld>
            <a:endParaRPr lang="en-US"/>
          </a:p>
        </p:txBody>
      </p:sp>
    </p:spTree>
    <p:extLst>
      <p:ext uri="{BB962C8B-B14F-4D97-AF65-F5344CB8AC3E}">
        <p14:creationId xmlns:p14="http://schemas.microsoft.com/office/powerpoint/2010/main" val="16286850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设计原则</a:t>
            </a:r>
            <a:r>
              <a:rPr lang="en-US" altLang="zh-CN" dirty="0"/>
              <a:t>3: </a:t>
            </a:r>
            <a:r>
              <a:rPr lang="zh-CN" altLang="en-US" dirty="0"/>
              <a:t>优秀的设计需要适宜的折中方案。</a:t>
            </a:r>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28</a:t>
            </a:fld>
            <a:endParaRPr lang="en-US"/>
          </a:p>
        </p:txBody>
      </p:sp>
    </p:spTree>
    <p:extLst>
      <p:ext uri="{BB962C8B-B14F-4D97-AF65-F5344CB8AC3E}">
        <p14:creationId xmlns:p14="http://schemas.microsoft.com/office/powerpoint/2010/main" val="28370523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概念：存储程序</a:t>
            </a:r>
            <a:r>
              <a:rPr lang="en-US" altLang="zh-CN" dirty="0"/>
              <a:t>(stored-program)</a:t>
            </a:r>
          </a:p>
          <a:p>
            <a:endParaRPr lang="en-US" dirty="0"/>
          </a:p>
          <a:p>
            <a:r>
              <a:rPr lang="zh-CN" altLang="en-US" dirty="0"/>
              <a:t>包含</a:t>
            </a:r>
            <a:r>
              <a:rPr lang="en-US" altLang="zh-CN" dirty="0"/>
              <a:t>op</a:t>
            </a:r>
            <a:r>
              <a:rPr lang="zh-CN" altLang="en-US" dirty="0"/>
              <a:t>字段</a:t>
            </a:r>
            <a:r>
              <a:rPr lang="en-US" altLang="zh-CN" dirty="0"/>
              <a:t>;</a:t>
            </a:r>
          </a:p>
          <a:p>
            <a:r>
              <a:rPr lang="zh-CN" altLang="en-US" dirty="0"/>
              <a:t>给出第一源操作数的</a:t>
            </a:r>
            <a:r>
              <a:rPr lang="en-US" altLang="zh-CN" b="1" dirty="0"/>
              <a:t>rs</a:t>
            </a:r>
            <a:r>
              <a:rPr lang="zh-CN" altLang="en-US" dirty="0"/>
              <a:t>字段</a:t>
            </a:r>
            <a:r>
              <a:rPr lang="en-US" altLang="zh-CN" dirty="0"/>
              <a:t>;</a:t>
            </a:r>
          </a:p>
          <a:p>
            <a:r>
              <a:rPr lang="zh-CN" altLang="en-US" dirty="0"/>
              <a:t>给出第二源操作数的</a:t>
            </a:r>
            <a:r>
              <a:rPr lang="en-US" altLang="zh-CN" b="1" dirty="0"/>
              <a:t>rt</a:t>
            </a:r>
            <a:r>
              <a:rPr lang="zh-CN" altLang="en-US" dirty="0"/>
              <a:t>字段</a:t>
            </a:r>
            <a:r>
              <a:rPr lang="en-US" altLang="zh-CN" dirty="0"/>
              <a:t>(</a:t>
            </a:r>
            <a:r>
              <a:rPr lang="zh-CN" altLang="en-US" dirty="0"/>
              <a:t>取字指令除外</a:t>
            </a:r>
            <a:r>
              <a:rPr lang="en-US" altLang="zh-CN" dirty="0"/>
              <a:t>)</a:t>
            </a:r>
          </a:p>
          <a:p>
            <a:r>
              <a:rPr lang="en-US" altLang="zh-CN" b="1" dirty="0"/>
              <a:t>rd</a:t>
            </a:r>
            <a:r>
              <a:rPr lang="zh-CN" altLang="en-US" dirty="0"/>
              <a:t>字段指明目的寄存器</a:t>
            </a:r>
            <a:r>
              <a:rPr lang="en-US" altLang="zh-CN" dirty="0"/>
              <a:t>;</a:t>
            </a:r>
          </a:p>
          <a:p>
            <a:endParaRPr lang="en-US" altLang="zh-CN" dirty="0"/>
          </a:p>
          <a:p>
            <a:r>
              <a:rPr lang="en-US" altLang="zh-CN" dirty="0"/>
              <a:t>I</a:t>
            </a:r>
            <a:r>
              <a:rPr lang="zh-CN" altLang="en-US" dirty="0"/>
              <a:t>型指令将最后</a:t>
            </a:r>
            <a:r>
              <a:rPr lang="en-US" altLang="zh-CN" dirty="0"/>
              <a:t>16</a:t>
            </a:r>
            <a:r>
              <a:rPr lang="zh-CN" altLang="en-US" dirty="0"/>
              <a:t>位合并为一个</a:t>
            </a:r>
            <a:r>
              <a:rPr lang="en-US" altLang="zh-CN" dirty="0"/>
              <a:t>address</a:t>
            </a:r>
            <a:r>
              <a:rPr lang="zh-CN" altLang="en-US" dirty="0"/>
              <a:t>字段</a:t>
            </a:r>
            <a:endParaRPr lang="en-US" altLang="zh-CN" dirty="0"/>
          </a:p>
        </p:txBody>
      </p:sp>
      <p:sp>
        <p:nvSpPr>
          <p:cNvPr id="4" name="Slide Number Placeholder 3"/>
          <p:cNvSpPr>
            <a:spLocks noGrp="1"/>
          </p:cNvSpPr>
          <p:nvPr>
            <p:ph type="sldNum" sz="quarter" idx="10"/>
          </p:nvPr>
        </p:nvSpPr>
        <p:spPr/>
        <p:txBody>
          <a:bodyPr/>
          <a:lstStyle/>
          <a:p>
            <a:fld id="{2BFE217F-45D8-4B69-9C19-35E4B2EA10F6}" type="slidenum">
              <a:rPr lang="en-US" smtClean="0"/>
              <a:t>29</a:t>
            </a:fld>
            <a:endParaRPr lang="en-US"/>
          </a:p>
        </p:txBody>
      </p:sp>
    </p:spTree>
    <p:extLst>
      <p:ext uri="{BB962C8B-B14F-4D97-AF65-F5344CB8AC3E}">
        <p14:creationId xmlns:p14="http://schemas.microsoft.com/office/powerpoint/2010/main" val="3960929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P59</a:t>
            </a:r>
          </a:p>
          <a:p>
            <a:endParaRPr lang="en-US" b="1" dirty="0"/>
          </a:p>
          <a:p>
            <a:r>
              <a:rPr lang="en-US" b="1" dirty="0" err="1"/>
              <a:t>sll</a:t>
            </a:r>
            <a:r>
              <a:rPr lang="en-US" dirty="0"/>
              <a:t>(</a:t>
            </a:r>
            <a:r>
              <a:rPr lang="en-US" b="1" dirty="0"/>
              <a:t>s</a:t>
            </a:r>
            <a:r>
              <a:rPr lang="en-US" dirty="0"/>
              <a:t>hift </a:t>
            </a:r>
            <a:r>
              <a:rPr lang="en-US" b="1" dirty="0"/>
              <a:t>l</a:t>
            </a:r>
            <a:r>
              <a:rPr lang="en-US" dirty="0"/>
              <a:t>eft </a:t>
            </a:r>
            <a:r>
              <a:rPr lang="en-US" b="1" dirty="0"/>
              <a:t>l</a:t>
            </a:r>
            <a:r>
              <a:rPr lang="en-US" dirty="0"/>
              <a:t>ogic)</a:t>
            </a:r>
          </a:p>
          <a:p>
            <a:r>
              <a:rPr lang="en-US" b="1" dirty="0" err="1"/>
              <a:t>srl</a:t>
            </a:r>
            <a:r>
              <a:rPr lang="en-US" dirty="0"/>
              <a:t>(</a:t>
            </a:r>
            <a:r>
              <a:rPr lang="en-US" b="1" dirty="0"/>
              <a:t>s</a:t>
            </a:r>
            <a:r>
              <a:rPr lang="en-US" dirty="0"/>
              <a:t>hift </a:t>
            </a:r>
            <a:r>
              <a:rPr lang="en-US" b="1" dirty="0"/>
              <a:t>r</a:t>
            </a:r>
            <a:r>
              <a:rPr lang="en-US" dirty="0"/>
              <a:t>ight </a:t>
            </a:r>
            <a:r>
              <a:rPr lang="en-US" b="1" dirty="0"/>
              <a:t>l</a:t>
            </a:r>
            <a:r>
              <a:rPr lang="en-US" dirty="0"/>
              <a:t>ogic)</a:t>
            </a:r>
          </a:p>
          <a:p>
            <a:endParaRPr lang="en-US" dirty="0"/>
          </a:p>
          <a:p>
            <a:r>
              <a:rPr lang="en-US" b="1" dirty="0"/>
              <a:t>AND</a:t>
            </a:r>
            <a:r>
              <a:rPr lang="zh-CN" altLang="en-US" dirty="0"/>
              <a:t>按位与</a:t>
            </a:r>
            <a:endParaRPr lang="en-US" dirty="0"/>
          </a:p>
          <a:p>
            <a:r>
              <a:rPr lang="zh-CN" altLang="en-US" dirty="0"/>
              <a:t>两个操作数都是</a:t>
            </a:r>
            <a:r>
              <a:rPr lang="en-US" altLang="zh-CN" dirty="0"/>
              <a:t>1</a:t>
            </a:r>
            <a:r>
              <a:rPr lang="zh-CN" altLang="en-US" dirty="0"/>
              <a:t>时结果为</a:t>
            </a:r>
            <a:r>
              <a:rPr lang="en-US" altLang="zh-CN" dirty="0"/>
              <a:t>1</a:t>
            </a:r>
            <a:r>
              <a:rPr lang="zh-CN" altLang="en-US" dirty="0"/>
              <a:t>，否则结果为</a:t>
            </a:r>
            <a:r>
              <a:rPr lang="en-US" altLang="zh-CN" dirty="0"/>
              <a:t>0</a:t>
            </a:r>
          </a:p>
          <a:p>
            <a:r>
              <a:rPr lang="en-US" dirty="0"/>
              <a:t>(</a:t>
            </a:r>
            <a:r>
              <a:rPr lang="zh-CN" altLang="en-US" dirty="0"/>
              <a:t>后一个操作数传统上被称为</a:t>
            </a:r>
            <a:r>
              <a:rPr lang="zh-CN" altLang="en-US" b="1" dirty="0"/>
              <a:t>掩码</a:t>
            </a:r>
            <a:r>
              <a:rPr lang="en-US" altLang="zh-CN" dirty="0"/>
              <a:t>mask</a:t>
            </a:r>
            <a:r>
              <a:rPr lang="en-US" dirty="0"/>
              <a:t>)</a:t>
            </a:r>
          </a:p>
          <a:p>
            <a:endParaRPr lang="en-US" dirty="0"/>
          </a:p>
          <a:p>
            <a:r>
              <a:rPr lang="en-US" b="1" dirty="0"/>
              <a:t>OR</a:t>
            </a:r>
            <a:r>
              <a:rPr lang="zh-CN" altLang="en-US" dirty="0"/>
              <a:t>按位或</a:t>
            </a:r>
            <a:endParaRPr lang="en-US" altLang="zh-CN" dirty="0"/>
          </a:p>
          <a:p>
            <a:r>
              <a:rPr lang="zh-CN" altLang="en-US" dirty="0"/>
              <a:t>该操作在两个操作位中任意一位为</a:t>
            </a:r>
            <a:r>
              <a:rPr lang="en-US" altLang="zh-CN" dirty="0"/>
              <a:t>1</a:t>
            </a:r>
            <a:r>
              <a:rPr lang="zh-CN" altLang="en-US" dirty="0"/>
              <a:t>时结果为</a:t>
            </a:r>
            <a:r>
              <a:rPr lang="en-US" altLang="zh-CN" dirty="0"/>
              <a:t>1.</a:t>
            </a:r>
          </a:p>
          <a:p>
            <a:endParaRPr lang="en-US" dirty="0"/>
          </a:p>
          <a:p>
            <a:r>
              <a:rPr lang="en-US" b="1" dirty="0"/>
              <a:t>NOT</a:t>
            </a:r>
            <a:r>
              <a:rPr lang="zh-CN" altLang="en-US" dirty="0"/>
              <a:t>按位取反</a:t>
            </a:r>
            <a:endParaRPr lang="en-US" altLang="zh-CN" dirty="0"/>
          </a:p>
          <a:p>
            <a:r>
              <a:rPr lang="zh-CN" altLang="en-US" dirty="0"/>
              <a:t>该操作仅有一个操作数，将</a:t>
            </a:r>
            <a:r>
              <a:rPr lang="en-US" altLang="zh-CN" dirty="0"/>
              <a:t>1</a:t>
            </a:r>
            <a:r>
              <a:rPr lang="zh-CN" altLang="en-US" dirty="0"/>
              <a:t>变成</a:t>
            </a:r>
            <a:r>
              <a:rPr lang="en-US" altLang="zh-CN" dirty="0"/>
              <a:t>0</a:t>
            </a:r>
            <a:r>
              <a:rPr lang="zh-CN" altLang="en-US" dirty="0"/>
              <a:t>，</a:t>
            </a:r>
            <a:r>
              <a:rPr lang="en-US" altLang="zh-CN" dirty="0"/>
              <a:t>0</a:t>
            </a:r>
            <a:r>
              <a:rPr lang="zh-CN" altLang="en-US" dirty="0"/>
              <a:t>变成</a:t>
            </a:r>
            <a:r>
              <a:rPr lang="en-US" altLang="zh-CN" dirty="0"/>
              <a:t>1</a:t>
            </a:r>
          </a:p>
          <a:p>
            <a:endParaRPr lang="en-US" dirty="0"/>
          </a:p>
          <a:p>
            <a:r>
              <a:rPr lang="en-US" b="1" dirty="0"/>
              <a:t>XOR</a:t>
            </a:r>
            <a:r>
              <a:rPr lang="zh-CN" altLang="en-US" dirty="0"/>
              <a:t>异或</a:t>
            </a:r>
            <a:endParaRPr lang="en-US" altLang="zh-CN" dirty="0"/>
          </a:p>
          <a:p>
            <a:r>
              <a:rPr lang="zh-CN" altLang="en-US" dirty="0"/>
              <a:t>当两个操作数对应位不同时置</a:t>
            </a:r>
            <a:r>
              <a:rPr lang="en-US" altLang="zh-CN" dirty="0"/>
              <a:t>1</a:t>
            </a:r>
            <a:r>
              <a:rPr lang="zh-CN" altLang="en-US" dirty="0"/>
              <a:t>，相同时置</a:t>
            </a:r>
            <a:r>
              <a:rPr lang="en-US" altLang="zh-CN" dirty="0"/>
              <a:t>0</a:t>
            </a:r>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30</a:t>
            </a:fld>
            <a:endParaRPr lang="en-US"/>
          </a:p>
        </p:txBody>
      </p:sp>
    </p:spTree>
    <p:extLst>
      <p:ext uri="{BB962C8B-B14F-4D97-AF65-F5344CB8AC3E}">
        <p14:creationId xmlns:p14="http://schemas.microsoft.com/office/powerpoint/2010/main" val="11644932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MIPS</a:t>
            </a:r>
            <a:r>
              <a:rPr lang="zh-CN" altLang="en-US" dirty="0"/>
              <a:t>汇编语言中</a:t>
            </a:r>
            <a:r>
              <a:rPr lang="en-US" altLang="zh-CN" dirty="0"/>
              <a:t>2</a:t>
            </a:r>
            <a:r>
              <a:rPr lang="zh-CN" altLang="en-US" dirty="0"/>
              <a:t>条</a:t>
            </a:r>
            <a:endParaRPr lang="en-US" altLang="zh-CN" dirty="0"/>
          </a:p>
          <a:p>
            <a:r>
              <a:rPr lang="en-US" dirty="0"/>
              <a:t>beq register1, register2, L1</a:t>
            </a:r>
          </a:p>
          <a:p>
            <a:r>
              <a:rPr lang="en-US" altLang="zh-CN" dirty="0"/>
              <a:t>bne register1, register2, L1</a:t>
            </a:r>
          </a:p>
          <a:p>
            <a:endParaRPr lang="en-US" dirty="0"/>
          </a:p>
          <a:p>
            <a:r>
              <a:rPr lang="en-US" b="1" dirty="0"/>
              <a:t>beq</a:t>
            </a:r>
            <a:r>
              <a:rPr lang="en-US" dirty="0"/>
              <a:t>(</a:t>
            </a:r>
            <a:r>
              <a:rPr lang="en-US" b="1" dirty="0"/>
              <a:t>b</a:t>
            </a:r>
            <a:r>
              <a:rPr lang="en-US" dirty="0"/>
              <a:t>ranch if </a:t>
            </a:r>
            <a:r>
              <a:rPr lang="en-US" b="1" dirty="0"/>
              <a:t>eq</a:t>
            </a:r>
            <a:r>
              <a:rPr lang="en-US" dirty="0"/>
              <a:t>ual)</a:t>
            </a:r>
          </a:p>
          <a:p>
            <a:r>
              <a:rPr lang="en-US" b="1" dirty="0"/>
              <a:t>bne</a:t>
            </a:r>
            <a:r>
              <a:rPr lang="en-US" dirty="0"/>
              <a:t>(</a:t>
            </a:r>
            <a:r>
              <a:rPr lang="en-US" b="1" dirty="0"/>
              <a:t>b</a:t>
            </a:r>
            <a:r>
              <a:rPr lang="en-US" dirty="0"/>
              <a:t>ranch if </a:t>
            </a:r>
            <a:r>
              <a:rPr lang="en-US" b="1" dirty="0"/>
              <a:t>n</a:t>
            </a:r>
            <a:r>
              <a:rPr lang="en-US" dirty="0"/>
              <a:t>ot </a:t>
            </a:r>
            <a:r>
              <a:rPr lang="en-US" b="1" dirty="0"/>
              <a:t>e</a:t>
            </a:r>
            <a:r>
              <a:rPr lang="en-US" dirty="0"/>
              <a:t>qual)</a:t>
            </a:r>
          </a:p>
          <a:p>
            <a:endParaRPr lang="en-US" dirty="0"/>
          </a:p>
          <a:p>
            <a:r>
              <a:rPr lang="en-US" dirty="0"/>
              <a:t>unconditional branch</a:t>
            </a:r>
          </a:p>
          <a:p>
            <a:r>
              <a:rPr lang="en-US" dirty="0"/>
              <a:t>j Exit # go to Exit  (j shorts for jump)</a:t>
            </a:r>
          </a:p>
          <a:p>
            <a:endParaRPr lang="en-US" dirty="0"/>
          </a:p>
          <a:p>
            <a:r>
              <a:rPr lang="en-US" b="1" dirty="0" err="1"/>
              <a:t>slt</a:t>
            </a:r>
            <a:r>
              <a:rPr lang="en-US" dirty="0"/>
              <a:t>(</a:t>
            </a:r>
            <a:r>
              <a:rPr lang="en-US" b="1" dirty="0"/>
              <a:t>s</a:t>
            </a:r>
            <a:r>
              <a:rPr lang="en-US" dirty="0"/>
              <a:t>et on </a:t>
            </a:r>
            <a:r>
              <a:rPr lang="en-US" b="1" dirty="0"/>
              <a:t>l</a:t>
            </a:r>
            <a:r>
              <a:rPr lang="en-US" dirty="0"/>
              <a:t>ess </a:t>
            </a:r>
            <a:r>
              <a:rPr lang="en-US" b="1" dirty="0"/>
              <a:t>t</a:t>
            </a:r>
            <a:r>
              <a:rPr lang="en-US" dirty="0"/>
              <a:t>han) </a:t>
            </a:r>
            <a:r>
              <a:rPr lang="zh-CN" altLang="en-US" dirty="0"/>
              <a:t>小于则置位</a:t>
            </a:r>
            <a:endParaRPr lang="en-US" altLang="zh-CN" dirty="0"/>
          </a:p>
          <a:p>
            <a:r>
              <a:rPr lang="en-US" altLang="zh-CN" dirty="0" err="1"/>
              <a:t>slt</a:t>
            </a:r>
            <a:r>
              <a:rPr lang="en-US" altLang="zh-CN" dirty="0"/>
              <a:t>  $t0, $s3, $s4  # $t0 = 1 if $s3 &lt; $s4</a:t>
            </a:r>
          </a:p>
          <a:p>
            <a:r>
              <a:rPr lang="en-US" altLang="zh-CN" dirty="0"/>
              <a:t>(</a:t>
            </a:r>
            <a:r>
              <a:rPr lang="zh-CN" altLang="en-US" dirty="0"/>
              <a:t>若第一个寄存器小于第二个寄存器，则将第三个寄存器设置为</a:t>
            </a:r>
            <a:r>
              <a:rPr lang="en-US" altLang="zh-CN" dirty="0"/>
              <a:t>1</a:t>
            </a:r>
            <a:r>
              <a:rPr lang="zh-CN" altLang="en-US" dirty="0"/>
              <a:t>，否则设置为</a:t>
            </a:r>
            <a:r>
              <a:rPr lang="en-US" altLang="zh-CN" dirty="0"/>
              <a:t>0)</a:t>
            </a:r>
          </a:p>
          <a:p>
            <a:endParaRPr lang="en-US" dirty="0"/>
          </a:p>
          <a:p>
            <a:r>
              <a:rPr lang="en-US" b="1" dirty="0" err="1"/>
              <a:t>slti</a:t>
            </a:r>
            <a:r>
              <a:rPr lang="en-US" dirty="0"/>
              <a:t>(</a:t>
            </a:r>
            <a:r>
              <a:rPr lang="en-US" b="1" dirty="0"/>
              <a:t>s</a:t>
            </a:r>
            <a:r>
              <a:rPr lang="en-US" dirty="0"/>
              <a:t>et on </a:t>
            </a:r>
            <a:r>
              <a:rPr lang="en-US" b="1" dirty="0"/>
              <a:t>l</a:t>
            </a:r>
            <a:r>
              <a:rPr lang="en-US" dirty="0"/>
              <a:t>ess </a:t>
            </a:r>
            <a:r>
              <a:rPr lang="en-US" b="1" dirty="0"/>
              <a:t>t</a:t>
            </a:r>
            <a:r>
              <a:rPr lang="en-US" dirty="0"/>
              <a:t>han </a:t>
            </a:r>
            <a:r>
              <a:rPr lang="en-US" b="1" dirty="0"/>
              <a:t>i</a:t>
            </a:r>
            <a:r>
              <a:rPr lang="en-US" dirty="0"/>
              <a:t>mmediate)</a:t>
            </a:r>
          </a:p>
          <a:p>
            <a:r>
              <a:rPr lang="zh-CN" altLang="en-US" dirty="0"/>
              <a:t>指令用于处理有符号整数</a:t>
            </a:r>
            <a:endParaRPr lang="en-US" altLang="zh-CN" dirty="0"/>
          </a:p>
          <a:p>
            <a:endParaRPr lang="en-US" dirty="0"/>
          </a:p>
          <a:p>
            <a:r>
              <a:rPr lang="en-US" b="1" dirty="0" err="1"/>
              <a:t>sltu</a:t>
            </a:r>
            <a:r>
              <a:rPr lang="en-US" dirty="0"/>
              <a:t>(</a:t>
            </a:r>
            <a:r>
              <a:rPr lang="en-US" b="1" dirty="0"/>
              <a:t>s</a:t>
            </a:r>
            <a:r>
              <a:rPr lang="en-US" dirty="0"/>
              <a:t>et on </a:t>
            </a:r>
            <a:r>
              <a:rPr lang="en-US" b="1" dirty="0"/>
              <a:t>l</a:t>
            </a:r>
            <a:r>
              <a:rPr lang="en-US" dirty="0"/>
              <a:t>ess </a:t>
            </a:r>
            <a:r>
              <a:rPr lang="en-US" b="1" dirty="0"/>
              <a:t>t</a:t>
            </a:r>
            <a:r>
              <a:rPr lang="en-US" dirty="0"/>
              <a:t>han </a:t>
            </a:r>
            <a:r>
              <a:rPr lang="en-US" b="1" dirty="0"/>
              <a:t>u</a:t>
            </a:r>
            <a:r>
              <a:rPr lang="en-US" dirty="0"/>
              <a:t>nsigned)</a:t>
            </a:r>
          </a:p>
          <a:p>
            <a:r>
              <a:rPr lang="zh-CN" altLang="en-US" dirty="0"/>
              <a:t>和</a:t>
            </a:r>
            <a:endParaRPr lang="en-US" altLang="zh-CN" dirty="0"/>
          </a:p>
          <a:p>
            <a:r>
              <a:rPr lang="en-US" b="1" dirty="0" err="1"/>
              <a:t>sltiu</a:t>
            </a:r>
            <a:r>
              <a:rPr lang="en-US" dirty="0"/>
              <a:t>(</a:t>
            </a:r>
            <a:r>
              <a:rPr lang="en-US" b="1" dirty="0"/>
              <a:t>s</a:t>
            </a:r>
            <a:r>
              <a:rPr lang="en-US" dirty="0"/>
              <a:t>et on </a:t>
            </a:r>
            <a:r>
              <a:rPr lang="en-US" b="1" dirty="0"/>
              <a:t>l</a:t>
            </a:r>
            <a:r>
              <a:rPr lang="en-US" dirty="0"/>
              <a:t>ess </a:t>
            </a:r>
            <a:r>
              <a:rPr lang="en-US" b="1" dirty="0"/>
              <a:t>t</a:t>
            </a:r>
            <a:r>
              <a:rPr lang="en-US" dirty="0"/>
              <a:t>han </a:t>
            </a:r>
            <a:r>
              <a:rPr lang="en-US" b="1" dirty="0"/>
              <a:t>i</a:t>
            </a:r>
            <a:r>
              <a:rPr lang="en-US" dirty="0"/>
              <a:t>mmediate </a:t>
            </a:r>
            <a:r>
              <a:rPr lang="en-US" b="1" dirty="0"/>
              <a:t>u</a:t>
            </a:r>
            <a:r>
              <a:rPr lang="en-US" dirty="0"/>
              <a:t>nsigned)</a:t>
            </a:r>
          </a:p>
          <a:p>
            <a:r>
              <a:rPr lang="zh-CN" altLang="en-US" dirty="0"/>
              <a:t>用于处理无符号整数</a:t>
            </a:r>
            <a:endParaRPr lang="en-US" altLang="zh-CN"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31</a:t>
            </a:fld>
            <a:endParaRPr lang="en-US"/>
          </a:p>
        </p:txBody>
      </p:sp>
    </p:spTree>
    <p:extLst>
      <p:ext uri="{BB962C8B-B14F-4D97-AF65-F5344CB8AC3E}">
        <p14:creationId xmlns:p14="http://schemas.microsoft.com/office/powerpoint/2010/main" val="3885248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P40</a:t>
            </a:r>
          </a:p>
        </p:txBody>
      </p:sp>
      <p:sp>
        <p:nvSpPr>
          <p:cNvPr id="4" name="Slide Number Placeholder 3"/>
          <p:cNvSpPr>
            <a:spLocks noGrp="1"/>
          </p:cNvSpPr>
          <p:nvPr>
            <p:ph type="sldNum" sz="quarter" idx="10"/>
          </p:nvPr>
        </p:nvSpPr>
        <p:spPr/>
        <p:txBody>
          <a:bodyPr/>
          <a:lstStyle/>
          <a:p>
            <a:fld id="{2BFE217F-45D8-4B69-9C19-35E4B2EA10F6}" type="slidenum">
              <a:rPr lang="en-US" smtClean="0"/>
              <a:t>3</a:t>
            </a:fld>
            <a:endParaRPr lang="en-US"/>
          </a:p>
        </p:txBody>
      </p:sp>
    </p:spTree>
    <p:extLst>
      <p:ext uri="{BB962C8B-B14F-4D97-AF65-F5344CB8AC3E}">
        <p14:creationId xmlns:p14="http://schemas.microsoft.com/office/powerpoint/2010/main" val="36102882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P61</a:t>
            </a:r>
          </a:p>
        </p:txBody>
      </p:sp>
      <p:sp>
        <p:nvSpPr>
          <p:cNvPr id="4" name="Slide Number Placeholder 3"/>
          <p:cNvSpPr>
            <a:spLocks noGrp="1"/>
          </p:cNvSpPr>
          <p:nvPr>
            <p:ph type="sldNum" sz="quarter" idx="10"/>
          </p:nvPr>
        </p:nvSpPr>
        <p:spPr/>
        <p:txBody>
          <a:bodyPr/>
          <a:lstStyle/>
          <a:p>
            <a:fld id="{2BFE217F-45D8-4B69-9C19-35E4B2EA10F6}" type="slidenum">
              <a:rPr lang="en-US" smtClean="0"/>
              <a:t>32</a:t>
            </a:fld>
            <a:endParaRPr lang="en-US"/>
          </a:p>
        </p:txBody>
      </p:sp>
    </p:spTree>
    <p:extLst>
      <p:ext uri="{BB962C8B-B14F-4D97-AF65-F5344CB8AC3E}">
        <p14:creationId xmlns:p14="http://schemas.microsoft.com/office/powerpoint/2010/main" val="1953573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P64</a:t>
            </a:r>
          </a:p>
          <a:p>
            <a:r>
              <a:rPr lang="zh-CN" altLang="en-US" dirty="0"/>
              <a:t>转移地址表</a:t>
            </a:r>
            <a:r>
              <a:rPr lang="en-US" altLang="zh-CN" dirty="0"/>
              <a:t>(</a:t>
            </a:r>
            <a:r>
              <a:rPr lang="en-US" dirty="0"/>
              <a:t>jump address table) </a:t>
            </a:r>
            <a:r>
              <a:rPr lang="zh-CN" altLang="en-US" dirty="0"/>
              <a:t>或</a:t>
            </a:r>
            <a:endParaRPr lang="en-US" altLang="zh-CN" dirty="0"/>
          </a:p>
          <a:p>
            <a:r>
              <a:rPr lang="zh-CN" altLang="en-US" dirty="0"/>
              <a:t>转移表</a:t>
            </a:r>
            <a:r>
              <a:rPr lang="en-US" altLang="zh-CN" dirty="0"/>
              <a:t>(jump table)</a:t>
            </a:r>
          </a:p>
          <a:p>
            <a:endParaRPr lang="en-US" dirty="0"/>
          </a:p>
          <a:p>
            <a:r>
              <a:rPr lang="en-US" b="1" dirty="0"/>
              <a:t>jr</a:t>
            </a:r>
            <a:r>
              <a:rPr lang="en-US" dirty="0"/>
              <a:t>(</a:t>
            </a:r>
            <a:r>
              <a:rPr lang="en-US" b="1" dirty="0"/>
              <a:t>j</a:t>
            </a:r>
            <a:r>
              <a:rPr lang="en-US" dirty="0"/>
              <a:t>ump </a:t>
            </a:r>
            <a:r>
              <a:rPr lang="en-US" b="1" dirty="0"/>
              <a:t>r</a:t>
            </a:r>
            <a:r>
              <a:rPr lang="en-US" dirty="0"/>
              <a:t>egister)</a:t>
            </a:r>
          </a:p>
          <a:p>
            <a:r>
              <a:rPr lang="zh-CN" altLang="en-US" dirty="0"/>
              <a:t>寄存器跳转指令</a:t>
            </a:r>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33</a:t>
            </a:fld>
            <a:endParaRPr lang="en-US"/>
          </a:p>
        </p:txBody>
      </p:sp>
    </p:spTree>
    <p:extLst>
      <p:ext uri="{BB962C8B-B14F-4D97-AF65-F5344CB8AC3E}">
        <p14:creationId xmlns:p14="http://schemas.microsoft.com/office/powerpoint/2010/main" val="20113334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P64</a:t>
            </a:r>
          </a:p>
          <a:p>
            <a:r>
              <a:rPr lang="zh-CN" altLang="en-US" dirty="0"/>
              <a:t>你可以将过程想象成一个侦探，他离开时带着一项神秘的计划，为了完成该计划，需要获得资源、执行任务并隐匿行踪，最后带着预期的结果返回起点。一旦任务完成将不再对系统产生任何其他干扰。更重要的是，侦探是在“需要知道”的基础上工作的，所以侦探不需对雇主做任何假定。</a:t>
            </a:r>
            <a:endParaRPr lang="en-US" altLang="zh-CN" dirty="0"/>
          </a:p>
        </p:txBody>
      </p:sp>
      <p:sp>
        <p:nvSpPr>
          <p:cNvPr id="4" name="Slide Number Placeholder 3"/>
          <p:cNvSpPr>
            <a:spLocks noGrp="1"/>
          </p:cNvSpPr>
          <p:nvPr>
            <p:ph type="sldNum" sz="quarter" idx="10"/>
          </p:nvPr>
        </p:nvSpPr>
        <p:spPr/>
        <p:txBody>
          <a:bodyPr/>
          <a:lstStyle/>
          <a:p>
            <a:fld id="{2BFE217F-45D8-4B69-9C19-35E4B2EA10F6}" type="slidenum">
              <a:rPr lang="en-US" smtClean="0"/>
              <a:t>34</a:t>
            </a:fld>
            <a:endParaRPr lang="en-US"/>
          </a:p>
        </p:txBody>
      </p:sp>
    </p:spTree>
    <p:extLst>
      <p:ext uri="{BB962C8B-B14F-4D97-AF65-F5344CB8AC3E}">
        <p14:creationId xmlns:p14="http://schemas.microsoft.com/office/powerpoint/2010/main" val="9977157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35</a:t>
            </a:fld>
            <a:endParaRPr lang="en-US"/>
          </a:p>
        </p:txBody>
      </p:sp>
    </p:spTree>
    <p:extLst>
      <p:ext uri="{BB962C8B-B14F-4D97-AF65-F5344CB8AC3E}">
        <p14:creationId xmlns:p14="http://schemas.microsoft.com/office/powerpoint/2010/main" val="21134072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stack(</a:t>
            </a:r>
            <a:r>
              <a:rPr lang="zh-CN" altLang="en-US" dirty="0"/>
              <a:t>栈</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栈帧</a:t>
            </a:r>
            <a:r>
              <a:rPr lang="en-US" dirty="0"/>
              <a:t>$</a:t>
            </a:r>
            <a:r>
              <a:rPr lang="en-US" b="1" dirty="0" err="1"/>
              <a:t>sp</a:t>
            </a:r>
            <a:r>
              <a:rPr lang="en-US" dirty="0"/>
              <a:t>(</a:t>
            </a:r>
            <a:r>
              <a:rPr lang="en-US" b="1" dirty="0"/>
              <a:t>s</a:t>
            </a:r>
            <a:r>
              <a:rPr lang="en-US" dirty="0"/>
              <a:t>tack </a:t>
            </a:r>
            <a:r>
              <a:rPr lang="en-US" b="1" dirty="0"/>
              <a:t>p</a:t>
            </a:r>
            <a:r>
              <a:rPr lang="en-US" dirty="0"/>
              <a:t>ointer)</a:t>
            </a:r>
            <a:r>
              <a:rPr lang="zh-CN" altLang="en-US" dirty="0"/>
              <a:t> </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压栈</a:t>
            </a:r>
            <a:r>
              <a:rPr lang="en-US" altLang="zh-CN" dirty="0"/>
              <a:t>(</a:t>
            </a:r>
            <a:r>
              <a:rPr lang="en-US" dirty="0"/>
              <a:t>push)</a:t>
            </a:r>
          </a:p>
          <a:p>
            <a:r>
              <a:rPr lang="zh-CN" altLang="en-US" dirty="0"/>
              <a:t>出战</a:t>
            </a:r>
            <a:r>
              <a:rPr lang="en-US" altLang="zh-CN" dirty="0"/>
              <a:t>(pop)</a:t>
            </a:r>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36</a:t>
            </a:fld>
            <a:endParaRPr lang="en-US"/>
          </a:p>
        </p:txBody>
      </p:sp>
    </p:spTree>
    <p:extLst>
      <p:ext uri="{BB962C8B-B14F-4D97-AF65-F5344CB8AC3E}">
        <p14:creationId xmlns:p14="http://schemas.microsoft.com/office/powerpoint/2010/main" val="9094260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P67</a:t>
            </a:r>
          </a:p>
          <a:p>
            <a:r>
              <a:rPr lang="zh-CN" altLang="en-US" b="1" dirty="0"/>
              <a:t>叶过程</a:t>
            </a:r>
            <a:r>
              <a:rPr lang="en-US" altLang="zh-CN" dirty="0"/>
              <a:t>(leaf procedure)</a:t>
            </a:r>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37</a:t>
            </a:fld>
            <a:endParaRPr lang="en-US"/>
          </a:p>
        </p:txBody>
      </p:sp>
    </p:spTree>
    <p:extLst>
      <p:ext uri="{BB962C8B-B14F-4D97-AF65-F5344CB8AC3E}">
        <p14:creationId xmlns:p14="http://schemas.microsoft.com/office/powerpoint/2010/main" val="2110245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1" dirty="0"/>
              <a:t>过程帧</a:t>
            </a:r>
            <a:r>
              <a:rPr lang="en-US" altLang="zh-CN" dirty="0"/>
              <a:t>(procedure frame)</a:t>
            </a:r>
            <a:r>
              <a:rPr lang="zh-CN" altLang="en-US" dirty="0"/>
              <a:t>或</a:t>
            </a:r>
            <a:r>
              <a:rPr lang="zh-CN" altLang="en-US" b="1" dirty="0"/>
              <a:t>活动记录</a:t>
            </a:r>
            <a:r>
              <a:rPr lang="en-US" altLang="zh-CN" dirty="0"/>
              <a:t>(activation record)</a:t>
            </a:r>
          </a:p>
          <a:p>
            <a:r>
              <a:rPr lang="zh-CN" altLang="en-US" dirty="0"/>
              <a:t>帧指针</a:t>
            </a:r>
            <a:r>
              <a:rPr lang="en-US" altLang="zh-CN" dirty="0"/>
              <a:t>(frame pointer, $</a:t>
            </a:r>
            <a:r>
              <a:rPr lang="en-US" altLang="zh-CN" dirty="0" err="1"/>
              <a:t>fp</a:t>
            </a:r>
            <a:r>
              <a:rPr lang="en-US" altLang="zh-CN" dirty="0"/>
              <a:t>)</a:t>
            </a:r>
            <a:r>
              <a:rPr lang="zh-CN" altLang="en-US"/>
              <a:t>指向过程帧的第一个字。</a:t>
            </a:r>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38</a:t>
            </a:fld>
            <a:endParaRPr lang="en-US"/>
          </a:p>
        </p:txBody>
      </p:sp>
    </p:spTree>
    <p:extLst>
      <p:ext uri="{BB962C8B-B14F-4D97-AF65-F5344CB8AC3E}">
        <p14:creationId xmlns:p14="http://schemas.microsoft.com/office/powerpoint/2010/main" val="269718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P117</a:t>
            </a:r>
          </a:p>
        </p:txBody>
      </p:sp>
      <p:sp>
        <p:nvSpPr>
          <p:cNvPr id="4" name="Slide Number Placeholder 3"/>
          <p:cNvSpPr>
            <a:spLocks noGrp="1"/>
          </p:cNvSpPr>
          <p:nvPr>
            <p:ph type="sldNum" sz="quarter" idx="10"/>
          </p:nvPr>
        </p:nvSpPr>
        <p:spPr/>
        <p:txBody>
          <a:bodyPr/>
          <a:lstStyle/>
          <a:p>
            <a:fld id="{2BFE217F-45D8-4B69-9C19-35E4B2EA10F6}" type="slidenum">
              <a:rPr lang="en-US" smtClean="0"/>
              <a:t>4</a:t>
            </a:fld>
            <a:endParaRPr lang="en-US"/>
          </a:p>
        </p:txBody>
      </p:sp>
    </p:spTree>
    <p:extLst>
      <p:ext uri="{BB962C8B-B14F-4D97-AF65-F5344CB8AC3E}">
        <p14:creationId xmlns:p14="http://schemas.microsoft.com/office/powerpoint/2010/main" val="1575735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P162</a:t>
            </a:r>
          </a:p>
        </p:txBody>
      </p:sp>
      <p:sp>
        <p:nvSpPr>
          <p:cNvPr id="4" name="Slide Number Placeholder 3"/>
          <p:cNvSpPr>
            <a:spLocks noGrp="1"/>
          </p:cNvSpPr>
          <p:nvPr>
            <p:ph type="sldNum" sz="quarter" idx="10"/>
          </p:nvPr>
        </p:nvSpPr>
        <p:spPr/>
        <p:txBody>
          <a:bodyPr/>
          <a:lstStyle/>
          <a:p>
            <a:fld id="{2BFE217F-45D8-4B69-9C19-35E4B2EA10F6}" type="slidenum">
              <a:rPr lang="en-US" smtClean="0"/>
              <a:t>5</a:t>
            </a:fld>
            <a:endParaRPr lang="en-US"/>
          </a:p>
        </p:txBody>
      </p:sp>
    </p:spTree>
    <p:extLst>
      <p:ext uri="{BB962C8B-B14F-4D97-AF65-F5344CB8AC3E}">
        <p14:creationId xmlns:p14="http://schemas.microsoft.com/office/powerpoint/2010/main" val="7965377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P1. </a:t>
            </a:r>
          </a:p>
          <a:p>
            <a:r>
              <a:rPr lang="fr-CA" dirty="0"/>
              <a:t>Il se croit tout permis sous prétexte qu’il est puissant.</a:t>
            </a:r>
          </a:p>
          <a:p>
            <a:endParaRPr lang="fr-CA" dirty="0"/>
          </a:p>
          <a:p>
            <a:r>
              <a:rPr lang="fr-CA" b="1" dirty="0"/>
              <a:t>PMD</a:t>
            </a:r>
            <a:r>
              <a:rPr lang="fr-CA" b="0" dirty="0"/>
              <a:t>(</a:t>
            </a:r>
            <a:r>
              <a:rPr lang="fr-CA" b="0" dirty="0" err="1"/>
              <a:t>personal</a:t>
            </a:r>
            <a:r>
              <a:rPr lang="fr-CA" b="0" dirty="0"/>
              <a:t> mobile </a:t>
            </a:r>
            <a:r>
              <a:rPr lang="fr-CA" b="0" dirty="0" err="1"/>
              <a:t>device</a:t>
            </a:r>
            <a:r>
              <a:rPr lang="fr-CA" b="0" dirty="0"/>
              <a:t>)</a:t>
            </a:r>
          </a:p>
          <a:p>
            <a:r>
              <a:rPr lang="fr-CA" b="1" dirty="0"/>
              <a:t>WSC</a:t>
            </a:r>
            <a:r>
              <a:rPr lang="fr-CA" b="0" dirty="0"/>
              <a:t>(Warehouse </a:t>
            </a:r>
            <a:r>
              <a:rPr lang="fr-CA" b="0" dirty="0" err="1"/>
              <a:t>Scale</a:t>
            </a:r>
            <a:r>
              <a:rPr lang="fr-CA" b="0" dirty="0"/>
              <a:t> Computer)</a:t>
            </a:r>
          </a:p>
          <a:p>
            <a:r>
              <a:rPr lang="fr-CA" b="1" dirty="0"/>
              <a:t>SaaS</a:t>
            </a:r>
            <a:r>
              <a:rPr lang="fr-CA" b="0" dirty="0"/>
              <a:t>(Software as a service)</a:t>
            </a:r>
            <a:endParaRPr lang="en-US" b="0" dirty="0"/>
          </a:p>
        </p:txBody>
      </p:sp>
      <p:sp>
        <p:nvSpPr>
          <p:cNvPr id="4" name="Slide Number Placeholder 3"/>
          <p:cNvSpPr>
            <a:spLocks noGrp="1"/>
          </p:cNvSpPr>
          <p:nvPr>
            <p:ph type="sldNum" sz="quarter" idx="10"/>
          </p:nvPr>
        </p:nvSpPr>
        <p:spPr/>
        <p:txBody>
          <a:bodyPr/>
          <a:lstStyle/>
          <a:p>
            <a:fld id="{2BFE217F-45D8-4B69-9C19-35E4B2EA10F6}" type="slidenum">
              <a:rPr lang="en-US" smtClean="0"/>
              <a:t>8</a:t>
            </a:fld>
            <a:endParaRPr lang="en-US"/>
          </a:p>
        </p:txBody>
      </p:sp>
    </p:spTree>
    <p:extLst>
      <p:ext uri="{BB962C8B-B14F-4D97-AF65-F5344CB8AC3E}">
        <p14:creationId xmlns:p14="http://schemas.microsoft.com/office/powerpoint/2010/main" val="76560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P6-7</a:t>
            </a:r>
          </a:p>
          <a:p>
            <a:r>
              <a:rPr lang="en-US" dirty="0"/>
              <a:t>Moore’s law -&gt; f</a:t>
            </a:r>
          </a:p>
          <a:p>
            <a:r>
              <a:rPr lang="en-US" dirty="0"/>
              <a:t>Pipelining -&gt; a</a:t>
            </a:r>
          </a:p>
          <a:p>
            <a:r>
              <a:rPr lang="en-US" dirty="0"/>
              <a:t>Abstraction  -&gt; g</a:t>
            </a:r>
          </a:p>
          <a:p>
            <a:r>
              <a:rPr lang="en-US" dirty="0"/>
              <a:t>Common case fast -&gt; d </a:t>
            </a:r>
          </a:p>
          <a:p>
            <a:r>
              <a:rPr lang="en-US" dirty="0"/>
              <a:t>Parallel performance -&gt; c</a:t>
            </a:r>
          </a:p>
          <a:p>
            <a:r>
              <a:rPr lang="en-US" dirty="0"/>
              <a:t>Dependable -&gt; b</a:t>
            </a:r>
          </a:p>
          <a:p>
            <a:r>
              <a:rPr lang="en-US" dirty="0"/>
              <a:t>Prediction -&gt; c, h</a:t>
            </a:r>
          </a:p>
          <a:p>
            <a:r>
              <a:rPr lang="en-US" dirty="0"/>
              <a:t>Cache -&gt; e</a:t>
            </a:r>
          </a:p>
          <a:p>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9</a:t>
            </a:fld>
            <a:endParaRPr lang="en-US"/>
          </a:p>
        </p:txBody>
      </p:sp>
    </p:spTree>
    <p:extLst>
      <p:ext uri="{BB962C8B-B14F-4D97-AF65-F5344CB8AC3E}">
        <p14:creationId xmlns:p14="http://schemas.microsoft.com/office/powerpoint/2010/main" val="6518811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P11</a:t>
            </a:r>
          </a:p>
          <a:p>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10</a:t>
            </a:fld>
            <a:endParaRPr lang="en-US"/>
          </a:p>
        </p:txBody>
      </p:sp>
    </p:spTree>
    <p:extLst>
      <p:ext uri="{BB962C8B-B14F-4D97-AF65-F5344CB8AC3E}">
        <p14:creationId xmlns:p14="http://schemas.microsoft.com/office/powerpoint/2010/main" val="29182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P14</a:t>
            </a:r>
          </a:p>
          <a:p>
            <a:r>
              <a:rPr lang="en-US" dirty="0"/>
              <a:t>GPIO(general purpose input output)</a:t>
            </a:r>
          </a:p>
          <a:p>
            <a:r>
              <a:rPr lang="en-US" dirty="0"/>
              <a:t>DRAM(dynamic random access memory)</a:t>
            </a:r>
          </a:p>
          <a:p>
            <a:r>
              <a:rPr lang="en-US" dirty="0"/>
              <a:t>SRAM(static random access memory) -&gt; </a:t>
            </a:r>
            <a:r>
              <a:rPr lang="zh-CN" altLang="en-US" dirty="0"/>
              <a:t>被</a:t>
            </a:r>
            <a:r>
              <a:rPr lang="en-US" dirty="0"/>
              <a:t>cache</a:t>
            </a:r>
            <a:r>
              <a:rPr lang="zh-CN" altLang="en-US" dirty="0"/>
              <a:t>采用。速度快于</a:t>
            </a:r>
            <a:r>
              <a:rPr lang="en-US" altLang="zh-CN" dirty="0"/>
              <a:t>DRAM</a:t>
            </a:r>
            <a:r>
              <a:rPr lang="zh-CN" altLang="en-US" dirty="0"/>
              <a:t>，价格更贵</a:t>
            </a:r>
            <a:endParaRPr lang="en-US" dirty="0"/>
          </a:p>
          <a:p>
            <a:r>
              <a:rPr lang="en-US" dirty="0"/>
              <a:t>ABI(application binary interface) </a:t>
            </a:r>
            <a:r>
              <a:rPr lang="zh-CN" altLang="en-US" dirty="0"/>
              <a:t>应用二进制接口</a:t>
            </a:r>
            <a:endParaRPr lang="en-US" dirty="0"/>
          </a:p>
        </p:txBody>
      </p:sp>
      <p:sp>
        <p:nvSpPr>
          <p:cNvPr id="4" name="Slide Number Placeholder 3"/>
          <p:cNvSpPr>
            <a:spLocks noGrp="1"/>
          </p:cNvSpPr>
          <p:nvPr>
            <p:ph type="sldNum" sz="quarter" idx="10"/>
          </p:nvPr>
        </p:nvSpPr>
        <p:spPr/>
        <p:txBody>
          <a:bodyPr/>
          <a:lstStyle/>
          <a:p>
            <a:fld id="{2BFE217F-45D8-4B69-9C19-35E4B2EA10F6}" type="slidenum">
              <a:rPr lang="en-US" smtClean="0"/>
              <a:t>11</a:t>
            </a:fld>
            <a:endParaRPr lang="en-US"/>
          </a:p>
        </p:txBody>
      </p:sp>
    </p:spTree>
    <p:extLst>
      <p:ext uri="{BB962C8B-B14F-4D97-AF65-F5344CB8AC3E}">
        <p14:creationId xmlns:p14="http://schemas.microsoft.com/office/powerpoint/2010/main" val="1770313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D1AB-17C8-4B96-BF8A-072D388B77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E926E89-D4CD-4DA9-A98F-08DAC0F58C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D1DEE19-3670-426E-BFDE-525E536C8F99}"/>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5" name="Footer Placeholder 4">
            <a:extLst>
              <a:ext uri="{FF2B5EF4-FFF2-40B4-BE49-F238E27FC236}">
                <a16:creationId xmlns:a16="http://schemas.microsoft.com/office/drawing/2014/main" id="{E097137A-8C7A-400B-AE5E-7AA86D9C7D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20C868-B2EF-4EAB-B65A-217D75945245}"/>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2219079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127C0-C47F-4748-A58F-F46D9CC9ADE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892EDD-A608-4D60-A7BB-0124D8E3148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053626-0D01-4EF9-96D4-681BA20CA52B}"/>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5" name="Footer Placeholder 4">
            <a:extLst>
              <a:ext uri="{FF2B5EF4-FFF2-40B4-BE49-F238E27FC236}">
                <a16:creationId xmlns:a16="http://schemas.microsoft.com/office/drawing/2014/main" id="{4E4BE6FD-2E0D-400D-9109-A9E02801B2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D0038A-9362-443F-B2B2-FC3352231A16}"/>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3289043117"/>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E46602-CA54-40A1-9FBA-FC2D27D2EC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EC3934-59F9-4CB0-BE1D-E1AB7CD430B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F280DD-4156-431F-99F7-AB1A5A8F7696}"/>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5" name="Footer Placeholder 4">
            <a:extLst>
              <a:ext uri="{FF2B5EF4-FFF2-40B4-BE49-F238E27FC236}">
                <a16:creationId xmlns:a16="http://schemas.microsoft.com/office/drawing/2014/main" id="{13790470-FF97-45CA-8D02-7143D83CDB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777929-0AEB-49EE-9A5B-46CBF10B84DD}"/>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1563696599"/>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7B89C-0972-404C-BEAA-7F7C761FC7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C3045D-E26F-488B-88BE-0DC231C51E4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858008-2AED-4E9D-85E5-4A3B2CE036B1}"/>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5" name="Footer Placeholder 4">
            <a:extLst>
              <a:ext uri="{FF2B5EF4-FFF2-40B4-BE49-F238E27FC236}">
                <a16:creationId xmlns:a16="http://schemas.microsoft.com/office/drawing/2014/main" id="{4D229010-666E-4210-A388-DBE0F9171E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F2A4C-274E-4DAE-BA08-4C31A47895E7}"/>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3638173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E47A1-4FE8-433F-A014-904A6BD1AC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FBB864-B4A3-4514-9CBB-215057716A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C73DCED-04FF-4779-86CF-686362C0356D}"/>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5" name="Footer Placeholder 4">
            <a:extLst>
              <a:ext uri="{FF2B5EF4-FFF2-40B4-BE49-F238E27FC236}">
                <a16:creationId xmlns:a16="http://schemas.microsoft.com/office/drawing/2014/main" id="{05759D7A-D84A-4C09-81E3-F0D78A1BDB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40D904-78F0-41D8-AE63-54B8D285E86A}"/>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3993387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DDB39-74E7-4031-8355-F57F58D987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DDA759-4BF8-467B-8A46-84E138889C2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E1F11E-2A22-4E9F-AB2C-7434BE23405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62E0DB-4785-4895-9AD6-FD9A64EA1242}"/>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6" name="Footer Placeholder 5">
            <a:extLst>
              <a:ext uri="{FF2B5EF4-FFF2-40B4-BE49-F238E27FC236}">
                <a16:creationId xmlns:a16="http://schemas.microsoft.com/office/drawing/2014/main" id="{8E8C5E8D-C472-4618-A2E5-5ED9423C76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107EB2-91A4-4A40-A12D-08F525278637}"/>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3182131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902D1-462D-4317-A3A0-14030C13C9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279A76-A1B9-460E-BD5A-17939CADFF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8ACA4DE-C1D9-4AFC-94C3-86B871A5613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8C2A44-387E-4F78-BFCE-E61AB41F5A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9BEFF2D-4534-431E-B555-0A2AAA846D0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264EED6-8B48-4BDD-A0AB-A13DAE4B1726}"/>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8" name="Footer Placeholder 7">
            <a:extLst>
              <a:ext uri="{FF2B5EF4-FFF2-40B4-BE49-F238E27FC236}">
                <a16:creationId xmlns:a16="http://schemas.microsoft.com/office/drawing/2014/main" id="{AFAD28C8-77CC-493C-A732-B411B9E5F4B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10A145-0A93-4EC0-9840-AEAEB5930494}"/>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2296943332"/>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B4462-0622-4B8E-8700-69D4CC274F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BB1B70-1365-4571-A6A4-23D6A253C558}"/>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4" name="Footer Placeholder 3">
            <a:extLst>
              <a:ext uri="{FF2B5EF4-FFF2-40B4-BE49-F238E27FC236}">
                <a16:creationId xmlns:a16="http://schemas.microsoft.com/office/drawing/2014/main" id="{390A109B-0205-43E4-8154-94A32E4FA5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BD148D-70F0-4278-86A3-993865B9D4E9}"/>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3770965509"/>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Ref idx="1001">
        <a:schemeClr val="bg1"/>
      </p:bgRef>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35B852-BCFD-462E-9C02-E4EF4F221761}"/>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3" name="Footer Placeholder 2">
            <a:extLst>
              <a:ext uri="{FF2B5EF4-FFF2-40B4-BE49-F238E27FC236}">
                <a16:creationId xmlns:a16="http://schemas.microsoft.com/office/drawing/2014/main" id="{999A47D2-3076-48AA-9844-0BBBB6CB367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A250E-A614-40B8-86E0-44646256EFB7}"/>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2271904953"/>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4D866-17B6-4132-AEA8-F9D6E525C6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DC008B6-DC2C-4044-A707-6F5110A4E8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2D29589-CBB0-47A8-A009-2106CC22E6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11D841D-696D-48FA-810B-5666B9359012}"/>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6" name="Footer Placeholder 5">
            <a:extLst>
              <a:ext uri="{FF2B5EF4-FFF2-40B4-BE49-F238E27FC236}">
                <a16:creationId xmlns:a16="http://schemas.microsoft.com/office/drawing/2014/main" id="{78B4F2A0-82AC-44C9-99BD-A0CEDEF990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F46FAE-FD7A-43FC-BC2E-E2CB6ED381DF}"/>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589434483"/>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93689-9E9E-415E-A2C3-F65B1A412E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2CF0E2-4938-49DC-91B3-04E7FBB5EF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270CC13-3628-49E1-AFA7-045545D3DC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D93465B-6643-4B29-AB12-7FD1974C70D9}"/>
              </a:ext>
            </a:extLst>
          </p:cNvPr>
          <p:cNvSpPr>
            <a:spLocks noGrp="1"/>
          </p:cNvSpPr>
          <p:nvPr>
            <p:ph type="dt" sz="half" idx="10"/>
          </p:nvPr>
        </p:nvSpPr>
        <p:spPr/>
        <p:txBody>
          <a:bodyPr/>
          <a:lstStyle/>
          <a:p>
            <a:fld id="{C2C36E1F-4A96-4722-8EF4-26D05D4DE265}" type="datetimeFigureOut">
              <a:rPr lang="en-US" smtClean="0"/>
              <a:t>5/18/2020</a:t>
            </a:fld>
            <a:endParaRPr lang="en-US"/>
          </a:p>
        </p:txBody>
      </p:sp>
      <p:sp>
        <p:nvSpPr>
          <p:cNvPr id="6" name="Footer Placeholder 5">
            <a:extLst>
              <a:ext uri="{FF2B5EF4-FFF2-40B4-BE49-F238E27FC236}">
                <a16:creationId xmlns:a16="http://schemas.microsoft.com/office/drawing/2014/main" id="{0D7D8D78-CC79-4E9B-93FF-2F0DD8B31B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8DC653-DE87-434E-AFF3-148AF6AFE61D}"/>
              </a:ext>
            </a:extLst>
          </p:cNvPr>
          <p:cNvSpPr>
            <a:spLocks noGrp="1"/>
          </p:cNvSpPr>
          <p:nvPr>
            <p:ph type="sldNum" sz="quarter" idx="12"/>
          </p:nvPr>
        </p:nvSpPr>
        <p:spPr/>
        <p:txBody>
          <a:bodyPr/>
          <a:lstStyle/>
          <a:p>
            <a:fld id="{27BE7F6D-C5E5-405C-B749-E2612DC43F81}" type="slidenum">
              <a:rPr lang="en-US" smtClean="0"/>
              <a:t>‹#›</a:t>
            </a:fld>
            <a:endParaRPr lang="en-US"/>
          </a:p>
        </p:txBody>
      </p:sp>
    </p:spTree>
    <p:extLst>
      <p:ext uri="{BB962C8B-B14F-4D97-AF65-F5344CB8AC3E}">
        <p14:creationId xmlns:p14="http://schemas.microsoft.com/office/powerpoint/2010/main" val="746902408"/>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73405A-2EBB-4892-BAE9-A7A8803618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67BB80-4FD1-4C32-8D79-83662807DF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FB427-AAB0-42B3-B7C0-0244678A0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C36E1F-4A96-4722-8EF4-26D05D4DE265}" type="datetimeFigureOut">
              <a:rPr lang="en-US" smtClean="0"/>
              <a:t>5/18/2020</a:t>
            </a:fld>
            <a:endParaRPr lang="en-US"/>
          </a:p>
        </p:txBody>
      </p:sp>
      <p:sp>
        <p:nvSpPr>
          <p:cNvPr id="5" name="Footer Placeholder 4">
            <a:extLst>
              <a:ext uri="{FF2B5EF4-FFF2-40B4-BE49-F238E27FC236}">
                <a16:creationId xmlns:a16="http://schemas.microsoft.com/office/drawing/2014/main" id="{F7B29057-471F-42DD-BF04-8FA2FBE6D8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BA61C27-CF99-4EFD-BC38-145D1940C6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BE7F6D-C5E5-405C-B749-E2612DC43F81}" type="slidenum">
              <a:rPr lang="en-US" smtClean="0"/>
              <a:t>‹#›</a:t>
            </a:fld>
            <a:endParaRPr lang="en-US"/>
          </a:p>
        </p:txBody>
      </p:sp>
    </p:spTree>
    <p:extLst>
      <p:ext uri="{BB962C8B-B14F-4D97-AF65-F5344CB8AC3E}">
        <p14:creationId xmlns:p14="http://schemas.microsoft.com/office/powerpoint/2010/main" val="28146250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3.png"/></Relationships>
</file>

<file path=ppt/slides/_rels/slide1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51.png"/></Relationships>
</file>

<file path=ppt/slides/_rels/slide2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2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55.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56.emf"/><Relationship Id="rId5" Type="http://schemas.openxmlformats.org/officeDocument/2006/relationships/oleObject" Target="../embeddings/oleObject1.bin"/><Relationship Id="rId4" Type="http://schemas.openxmlformats.org/officeDocument/2006/relationships/image" Target="../media/image57.png"/></Relationships>
</file>

<file path=ppt/slides/_rels/slide2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2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image" Target="../media/image66.png"/><Relationship Id="rId4" Type="http://schemas.openxmlformats.org/officeDocument/2006/relationships/image" Target="../media/image65.png"/></Relationships>
</file>

<file path=ppt/slides/_rels/slide3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69.png"/></Relationships>
</file>

<file path=ppt/slides/_rels/slide34.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72.png"/></Relationships>
</file>

<file path=ppt/slides/_rels/slide36.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74.png"/></Relationships>
</file>

<file path=ppt/slides/_rels/slide37.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 Id="rId9" Type="http://schemas.openxmlformats.org/officeDocument/2006/relationships/image" Target="../media/image33.png"/></Relationships>
</file>

<file path=ppt/slides/_rels/slide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image" Target="../media/image37.png"/><Relationship Id="rId4" Type="http://schemas.openxmlformats.org/officeDocument/2006/relationships/image" Target="../media/image36.png"/></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1526ED1-6A90-484A-9AB1-76B8B831C0F9}"/>
              </a:ext>
            </a:extLst>
          </p:cNvPr>
          <p:cNvGrpSpPr/>
          <p:nvPr/>
        </p:nvGrpSpPr>
        <p:grpSpPr>
          <a:xfrm>
            <a:off x="664141" y="20320"/>
            <a:ext cx="5609659" cy="6786941"/>
            <a:chOff x="664141" y="20320"/>
            <a:chExt cx="5024389" cy="6078842"/>
          </a:xfrm>
        </p:grpSpPr>
        <p:pic>
          <p:nvPicPr>
            <p:cNvPr id="2" name="Picture 1">
              <a:extLst>
                <a:ext uri="{FF2B5EF4-FFF2-40B4-BE49-F238E27FC236}">
                  <a16:creationId xmlns:a16="http://schemas.microsoft.com/office/drawing/2014/main" id="{BB2C65BC-0116-4049-8DB1-1880A6B222B7}"/>
                </a:ext>
              </a:extLst>
            </p:cNvPr>
            <p:cNvPicPr>
              <a:picLocks noChangeAspect="1"/>
            </p:cNvPicPr>
            <p:nvPr/>
          </p:nvPicPr>
          <p:blipFill>
            <a:blip r:embed="rId3"/>
            <a:stretch>
              <a:fillRect/>
            </a:stretch>
          </p:blipFill>
          <p:spPr>
            <a:xfrm>
              <a:off x="664141" y="20320"/>
              <a:ext cx="5024389" cy="3764403"/>
            </a:xfrm>
            <a:prstGeom prst="rect">
              <a:avLst/>
            </a:prstGeom>
          </p:spPr>
        </p:pic>
        <p:pic>
          <p:nvPicPr>
            <p:cNvPr id="3" name="Picture 2">
              <a:extLst>
                <a:ext uri="{FF2B5EF4-FFF2-40B4-BE49-F238E27FC236}">
                  <a16:creationId xmlns:a16="http://schemas.microsoft.com/office/drawing/2014/main" id="{0AEBCCFB-8819-481B-AED6-4589FF54B0A2}"/>
                </a:ext>
              </a:extLst>
            </p:cNvPr>
            <p:cNvPicPr>
              <a:picLocks noChangeAspect="1"/>
            </p:cNvPicPr>
            <p:nvPr/>
          </p:nvPicPr>
          <p:blipFill rotWithShape="1">
            <a:blip r:embed="rId4"/>
            <a:srcRect l="1" t="10662" r="1323"/>
            <a:stretch/>
          </p:blipFill>
          <p:spPr>
            <a:xfrm>
              <a:off x="664141" y="3754243"/>
              <a:ext cx="5024389" cy="2344919"/>
            </a:xfrm>
            <a:prstGeom prst="rect">
              <a:avLst/>
            </a:prstGeom>
          </p:spPr>
        </p:pic>
      </p:grpSp>
    </p:spTree>
    <p:extLst>
      <p:ext uri="{BB962C8B-B14F-4D97-AF65-F5344CB8AC3E}">
        <p14:creationId xmlns:p14="http://schemas.microsoft.com/office/powerpoint/2010/main" val="10675565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854DC7-5B55-4297-B4C1-173499D84CEA}"/>
              </a:ext>
            </a:extLst>
          </p:cNvPr>
          <p:cNvPicPr>
            <a:picLocks noChangeAspect="1"/>
          </p:cNvPicPr>
          <p:nvPr/>
        </p:nvPicPr>
        <p:blipFill>
          <a:blip r:embed="rId3"/>
          <a:stretch>
            <a:fillRect/>
          </a:stretch>
        </p:blipFill>
        <p:spPr>
          <a:xfrm>
            <a:off x="1695450" y="80962"/>
            <a:ext cx="8801100" cy="6696075"/>
          </a:xfrm>
          <a:prstGeom prst="rect">
            <a:avLst/>
          </a:prstGeom>
        </p:spPr>
      </p:pic>
    </p:spTree>
    <p:extLst>
      <p:ext uri="{BB962C8B-B14F-4D97-AF65-F5344CB8AC3E}">
        <p14:creationId xmlns:p14="http://schemas.microsoft.com/office/powerpoint/2010/main" val="2731200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BB4658C-ADE9-471A-BE4E-2ECAF26E23DB}"/>
              </a:ext>
            </a:extLst>
          </p:cNvPr>
          <p:cNvPicPr>
            <a:picLocks noChangeAspect="1"/>
          </p:cNvPicPr>
          <p:nvPr/>
        </p:nvPicPr>
        <p:blipFill>
          <a:blip r:embed="rId3"/>
          <a:stretch>
            <a:fillRect/>
          </a:stretch>
        </p:blipFill>
        <p:spPr>
          <a:xfrm>
            <a:off x="3246549" y="0"/>
            <a:ext cx="5698901" cy="6858000"/>
          </a:xfrm>
          <a:prstGeom prst="rect">
            <a:avLst/>
          </a:prstGeom>
        </p:spPr>
      </p:pic>
    </p:spTree>
    <p:extLst>
      <p:ext uri="{BB962C8B-B14F-4D97-AF65-F5344CB8AC3E}">
        <p14:creationId xmlns:p14="http://schemas.microsoft.com/office/powerpoint/2010/main" val="455578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A05E7F1-EAF4-4684-9189-5BC43C1896D2}"/>
              </a:ext>
            </a:extLst>
          </p:cNvPr>
          <p:cNvPicPr>
            <a:picLocks noChangeAspect="1"/>
          </p:cNvPicPr>
          <p:nvPr/>
        </p:nvPicPr>
        <p:blipFill>
          <a:blip r:embed="rId3"/>
          <a:stretch>
            <a:fillRect/>
          </a:stretch>
        </p:blipFill>
        <p:spPr>
          <a:xfrm>
            <a:off x="1871662" y="476250"/>
            <a:ext cx="8448675" cy="5905500"/>
          </a:xfrm>
          <a:prstGeom prst="rect">
            <a:avLst/>
          </a:prstGeom>
        </p:spPr>
      </p:pic>
    </p:spTree>
    <p:extLst>
      <p:ext uri="{BB962C8B-B14F-4D97-AF65-F5344CB8AC3E}">
        <p14:creationId xmlns:p14="http://schemas.microsoft.com/office/powerpoint/2010/main" val="41541906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BEFB3A4-1785-496E-B368-668E551E8169}"/>
              </a:ext>
            </a:extLst>
          </p:cNvPr>
          <p:cNvPicPr>
            <a:picLocks noChangeAspect="1"/>
          </p:cNvPicPr>
          <p:nvPr/>
        </p:nvPicPr>
        <p:blipFill>
          <a:blip r:embed="rId3"/>
          <a:stretch>
            <a:fillRect/>
          </a:stretch>
        </p:blipFill>
        <p:spPr>
          <a:xfrm>
            <a:off x="283980" y="71124"/>
            <a:ext cx="11624039" cy="3180397"/>
          </a:xfrm>
          <a:prstGeom prst="rect">
            <a:avLst/>
          </a:prstGeom>
        </p:spPr>
      </p:pic>
      <p:pic>
        <p:nvPicPr>
          <p:cNvPr id="3" name="Picture 2">
            <a:extLst>
              <a:ext uri="{FF2B5EF4-FFF2-40B4-BE49-F238E27FC236}">
                <a16:creationId xmlns:a16="http://schemas.microsoft.com/office/drawing/2014/main" id="{B88FCBAA-EF2D-4DD1-92AB-FDD50E2E9551}"/>
              </a:ext>
            </a:extLst>
          </p:cNvPr>
          <p:cNvPicPr>
            <a:picLocks noChangeAspect="1"/>
          </p:cNvPicPr>
          <p:nvPr/>
        </p:nvPicPr>
        <p:blipFill>
          <a:blip r:embed="rId4"/>
          <a:stretch>
            <a:fillRect/>
          </a:stretch>
        </p:blipFill>
        <p:spPr>
          <a:xfrm>
            <a:off x="1680030" y="3606480"/>
            <a:ext cx="8077200" cy="3267075"/>
          </a:xfrm>
          <a:prstGeom prst="rect">
            <a:avLst/>
          </a:prstGeom>
        </p:spPr>
      </p:pic>
    </p:spTree>
    <p:extLst>
      <p:ext uri="{BB962C8B-B14F-4D97-AF65-F5344CB8AC3E}">
        <p14:creationId xmlns:p14="http://schemas.microsoft.com/office/powerpoint/2010/main" val="42828105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A801DF2-C7B5-46C1-A98E-9E42E1269871}"/>
              </a:ext>
            </a:extLst>
          </p:cNvPr>
          <p:cNvPicPr>
            <a:picLocks noChangeAspect="1"/>
          </p:cNvPicPr>
          <p:nvPr/>
        </p:nvPicPr>
        <p:blipFill>
          <a:blip r:embed="rId3"/>
          <a:stretch>
            <a:fillRect/>
          </a:stretch>
        </p:blipFill>
        <p:spPr>
          <a:xfrm>
            <a:off x="1282065" y="374332"/>
            <a:ext cx="8896350" cy="2314575"/>
          </a:xfrm>
          <a:prstGeom prst="rect">
            <a:avLst/>
          </a:prstGeom>
        </p:spPr>
      </p:pic>
    </p:spTree>
    <p:extLst>
      <p:ext uri="{BB962C8B-B14F-4D97-AF65-F5344CB8AC3E}">
        <p14:creationId xmlns:p14="http://schemas.microsoft.com/office/powerpoint/2010/main" val="10170294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0CC478-3481-4389-A96A-FBCFEBAC33CF}"/>
              </a:ext>
            </a:extLst>
          </p:cNvPr>
          <p:cNvPicPr>
            <a:picLocks noChangeAspect="1"/>
          </p:cNvPicPr>
          <p:nvPr/>
        </p:nvPicPr>
        <p:blipFill>
          <a:blip r:embed="rId3"/>
          <a:stretch>
            <a:fillRect/>
          </a:stretch>
        </p:blipFill>
        <p:spPr>
          <a:xfrm>
            <a:off x="1533525" y="395287"/>
            <a:ext cx="9124950" cy="6067425"/>
          </a:xfrm>
          <a:prstGeom prst="rect">
            <a:avLst/>
          </a:prstGeom>
        </p:spPr>
      </p:pic>
    </p:spTree>
    <p:extLst>
      <p:ext uri="{BB962C8B-B14F-4D97-AF65-F5344CB8AC3E}">
        <p14:creationId xmlns:p14="http://schemas.microsoft.com/office/powerpoint/2010/main" val="2146822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FE34AD-F2E2-4E15-ADDF-CDBC706BC0C4}"/>
              </a:ext>
            </a:extLst>
          </p:cNvPr>
          <p:cNvSpPr txBox="1"/>
          <p:nvPr/>
        </p:nvSpPr>
        <p:spPr>
          <a:xfrm>
            <a:off x="166255" y="25523"/>
            <a:ext cx="3366655" cy="369332"/>
          </a:xfrm>
          <a:prstGeom prst="rect">
            <a:avLst/>
          </a:prstGeom>
          <a:noFill/>
        </p:spPr>
        <p:txBody>
          <a:bodyPr wrap="square" rtlCol="0">
            <a:spAutoFit/>
          </a:bodyPr>
          <a:lstStyle/>
          <a:p>
            <a:r>
              <a:rPr lang="en-US" b="1"/>
              <a:t>SPEC CPU Benchmark</a:t>
            </a:r>
            <a:endParaRPr lang="en-US" b="1" dirty="0"/>
          </a:p>
        </p:txBody>
      </p:sp>
      <p:pic>
        <p:nvPicPr>
          <p:cNvPr id="3" name="Picture 2">
            <a:extLst>
              <a:ext uri="{FF2B5EF4-FFF2-40B4-BE49-F238E27FC236}">
                <a16:creationId xmlns:a16="http://schemas.microsoft.com/office/drawing/2014/main" id="{31D8760D-CFC8-4366-B7D3-76739CD812E5}"/>
              </a:ext>
            </a:extLst>
          </p:cNvPr>
          <p:cNvPicPr>
            <a:picLocks noChangeAspect="1"/>
          </p:cNvPicPr>
          <p:nvPr/>
        </p:nvPicPr>
        <p:blipFill>
          <a:blip r:embed="rId3"/>
          <a:stretch>
            <a:fillRect/>
          </a:stretch>
        </p:blipFill>
        <p:spPr>
          <a:xfrm>
            <a:off x="2756950" y="-25523"/>
            <a:ext cx="8132825" cy="6858000"/>
          </a:xfrm>
          <a:prstGeom prst="rect">
            <a:avLst/>
          </a:prstGeom>
        </p:spPr>
      </p:pic>
    </p:spTree>
    <p:extLst>
      <p:ext uri="{BB962C8B-B14F-4D97-AF65-F5344CB8AC3E}">
        <p14:creationId xmlns:p14="http://schemas.microsoft.com/office/powerpoint/2010/main" val="35360306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046EE958-C6EE-4254-91CE-A0169354A163}"/>
              </a:ext>
            </a:extLst>
          </p:cNvPr>
          <p:cNvSpPr/>
          <p:nvPr/>
        </p:nvSpPr>
        <p:spPr>
          <a:xfrm>
            <a:off x="708660" y="3657601"/>
            <a:ext cx="5044440" cy="98298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latin typeface="Microsoft YaHei Light" panose="020B0502040204020203" pitchFamily="34" charset="-122"/>
                <a:ea typeface="Microsoft YaHei Light" panose="020B0502040204020203" pitchFamily="34" charset="-122"/>
              </a:rPr>
              <a:t>加速大概率事件</a:t>
            </a:r>
            <a:endParaRPr lang="en-US" sz="3200" b="1" dirty="0">
              <a:latin typeface="Microsoft YaHei Light" panose="020B0502040204020203" pitchFamily="34" charset="-122"/>
              <a:ea typeface="Microsoft YaHei Light" panose="020B0502040204020203" pitchFamily="34" charset="-122"/>
            </a:endParaRPr>
          </a:p>
        </p:txBody>
      </p:sp>
      <p:sp>
        <p:nvSpPr>
          <p:cNvPr id="3" name="TextBox 2">
            <a:extLst>
              <a:ext uri="{FF2B5EF4-FFF2-40B4-BE49-F238E27FC236}">
                <a16:creationId xmlns:a16="http://schemas.microsoft.com/office/drawing/2014/main" id="{64CD8DE7-CE28-49CD-ACA2-FF2B2833FC31}"/>
              </a:ext>
            </a:extLst>
          </p:cNvPr>
          <p:cNvSpPr txBox="1"/>
          <p:nvPr/>
        </p:nvSpPr>
        <p:spPr>
          <a:xfrm>
            <a:off x="2244554" y="4640581"/>
            <a:ext cx="2653991" cy="369332"/>
          </a:xfrm>
          <a:prstGeom prst="rect">
            <a:avLst/>
          </a:prstGeom>
          <a:noFill/>
        </p:spPr>
        <p:txBody>
          <a:bodyPr wrap="square" rtlCol="0">
            <a:spAutoFit/>
          </a:bodyPr>
          <a:lstStyle/>
          <a:p>
            <a:r>
              <a:rPr lang="en-US" dirty="0"/>
              <a:t>Common case fast</a:t>
            </a:r>
          </a:p>
        </p:txBody>
      </p:sp>
    </p:spTree>
    <p:extLst>
      <p:ext uri="{BB962C8B-B14F-4D97-AF65-F5344CB8AC3E}">
        <p14:creationId xmlns:p14="http://schemas.microsoft.com/office/powerpoint/2010/main" val="20305451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9E8417-7B8C-4A2D-BDF2-EF1139323017}"/>
              </a:ext>
            </a:extLst>
          </p:cNvPr>
          <p:cNvPicPr>
            <a:picLocks noChangeAspect="1"/>
          </p:cNvPicPr>
          <p:nvPr/>
        </p:nvPicPr>
        <p:blipFill>
          <a:blip r:embed="rId3"/>
          <a:stretch>
            <a:fillRect/>
          </a:stretch>
        </p:blipFill>
        <p:spPr>
          <a:xfrm>
            <a:off x="3008515" y="0"/>
            <a:ext cx="6174969" cy="6858000"/>
          </a:xfrm>
          <a:prstGeom prst="rect">
            <a:avLst/>
          </a:prstGeom>
        </p:spPr>
      </p:pic>
    </p:spTree>
    <p:extLst>
      <p:ext uri="{BB962C8B-B14F-4D97-AF65-F5344CB8AC3E}">
        <p14:creationId xmlns:p14="http://schemas.microsoft.com/office/powerpoint/2010/main" val="3276124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5F1E36-6557-4D5E-AAF0-E02F934BBF36}"/>
              </a:ext>
            </a:extLst>
          </p:cNvPr>
          <p:cNvSpPr txBox="1"/>
          <p:nvPr/>
        </p:nvSpPr>
        <p:spPr>
          <a:xfrm>
            <a:off x="442761" y="1838426"/>
            <a:ext cx="3157088" cy="962526"/>
          </a:xfrm>
          <a:prstGeom prst="rect">
            <a:avLst/>
          </a:prstGeom>
          <a:solidFill>
            <a:srgbClr val="FFFF00"/>
          </a:solidFill>
        </p:spPr>
        <p:txBody>
          <a:bodyPr wrap="square" rtlCol="0">
            <a:spAutoFit/>
          </a:bodyPr>
          <a:lstStyle/>
          <a:p>
            <a:r>
              <a:rPr lang="en-US" sz="2800" dirty="0">
                <a:latin typeface="Arial" panose="020B0604020202020204" pitchFamily="34" charset="0"/>
                <a:cs typeface="Arial" panose="020B0604020202020204" pitchFamily="34" charset="0"/>
              </a:rPr>
              <a:t>&lt;&lt;C&gt;&gt;</a:t>
            </a:r>
          </a:p>
          <a:p>
            <a:r>
              <a:rPr lang="en-US" sz="2800" dirty="0">
                <a:latin typeface="Arial" panose="020B0604020202020204" pitchFamily="34" charset="0"/>
                <a:cs typeface="Arial" panose="020B0604020202020204" pitchFamily="34" charset="0"/>
              </a:rPr>
              <a:t>f = (g + h) – (</a:t>
            </a:r>
            <a:r>
              <a:rPr lang="en-US" sz="2800" dirty="0" err="1">
                <a:latin typeface="Arial" panose="020B0604020202020204" pitchFamily="34" charset="0"/>
                <a:cs typeface="Arial" panose="020B0604020202020204" pitchFamily="34" charset="0"/>
              </a:rPr>
              <a:t>i</a:t>
            </a:r>
            <a:r>
              <a:rPr lang="en-US" sz="2800" dirty="0">
                <a:latin typeface="Arial" panose="020B0604020202020204" pitchFamily="34" charset="0"/>
                <a:cs typeface="Arial" panose="020B0604020202020204" pitchFamily="34" charset="0"/>
              </a:rPr>
              <a:t> + j) </a:t>
            </a:r>
          </a:p>
        </p:txBody>
      </p:sp>
      <p:sp>
        <p:nvSpPr>
          <p:cNvPr id="3" name="TextBox 2">
            <a:extLst>
              <a:ext uri="{FF2B5EF4-FFF2-40B4-BE49-F238E27FC236}">
                <a16:creationId xmlns:a16="http://schemas.microsoft.com/office/drawing/2014/main" id="{9478B85C-D0EF-4099-A756-21A036091D65}"/>
              </a:ext>
            </a:extLst>
          </p:cNvPr>
          <p:cNvSpPr txBox="1"/>
          <p:nvPr/>
        </p:nvSpPr>
        <p:spPr>
          <a:xfrm>
            <a:off x="4146884" y="1838426"/>
            <a:ext cx="3378465" cy="1815881"/>
          </a:xfrm>
          <a:prstGeom prst="rect">
            <a:avLst/>
          </a:prstGeom>
          <a:solidFill>
            <a:schemeClr val="accent1">
              <a:lumMod val="20000"/>
              <a:lumOff val="80000"/>
            </a:schemeClr>
          </a:solidFill>
        </p:spPr>
        <p:txBody>
          <a:bodyPr wrap="square" rtlCol="0">
            <a:spAutoFit/>
          </a:bodyPr>
          <a:lstStyle/>
          <a:p>
            <a:r>
              <a:rPr lang="en-US" sz="2800" dirty="0">
                <a:latin typeface="Arial" panose="020B0604020202020204" pitchFamily="34" charset="0"/>
                <a:cs typeface="Arial" panose="020B0604020202020204" pitchFamily="34" charset="0"/>
              </a:rPr>
              <a:t>&lt;&lt;MIPS&gt;&gt;</a:t>
            </a:r>
          </a:p>
          <a:p>
            <a:r>
              <a:rPr lang="en-US" sz="2800" dirty="0">
                <a:latin typeface="Arial" panose="020B0604020202020204" pitchFamily="34" charset="0"/>
                <a:cs typeface="Arial" panose="020B0604020202020204" pitchFamily="34" charset="0"/>
              </a:rPr>
              <a:t>add t0, g, h</a:t>
            </a:r>
          </a:p>
          <a:p>
            <a:r>
              <a:rPr lang="en-US" sz="2800" dirty="0">
                <a:latin typeface="Arial" panose="020B0604020202020204" pitchFamily="34" charset="0"/>
                <a:cs typeface="Arial" panose="020B0604020202020204" pitchFamily="34" charset="0"/>
              </a:rPr>
              <a:t>add t1, </a:t>
            </a:r>
            <a:r>
              <a:rPr lang="en-US" sz="2800" dirty="0" err="1">
                <a:latin typeface="Arial" panose="020B0604020202020204" pitchFamily="34" charset="0"/>
                <a:cs typeface="Arial" panose="020B0604020202020204" pitchFamily="34" charset="0"/>
              </a:rPr>
              <a:t>i</a:t>
            </a:r>
            <a:r>
              <a:rPr lang="en-US" sz="2800" dirty="0">
                <a:latin typeface="Arial" panose="020B0604020202020204" pitchFamily="34" charset="0"/>
                <a:cs typeface="Arial" panose="020B0604020202020204" pitchFamily="34" charset="0"/>
              </a:rPr>
              <a:t>, j</a:t>
            </a:r>
          </a:p>
          <a:p>
            <a:r>
              <a:rPr lang="en-US" sz="2800" dirty="0">
                <a:latin typeface="Arial" panose="020B0604020202020204" pitchFamily="34" charset="0"/>
                <a:cs typeface="Arial" panose="020B0604020202020204" pitchFamily="34" charset="0"/>
              </a:rPr>
              <a:t>sub f, t0, t1</a:t>
            </a:r>
          </a:p>
        </p:txBody>
      </p:sp>
      <p:sp>
        <p:nvSpPr>
          <p:cNvPr id="4" name="TextBox 3">
            <a:extLst>
              <a:ext uri="{FF2B5EF4-FFF2-40B4-BE49-F238E27FC236}">
                <a16:creationId xmlns:a16="http://schemas.microsoft.com/office/drawing/2014/main" id="{49BA64BB-7BC9-47C5-84EA-FBBA60A74FFC}"/>
              </a:ext>
            </a:extLst>
          </p:cNvPr>
          <p:cNvSpPr txBox="1"/>
          <p:nvPr/>
        </p:nvSpPr>
        <p:spPr>
          <a:xfrm>
            <a:off x="7948862" y="1838425"/>
            <a:ext cx="3563671" cy="1815882"/>
          </a:xfrm>
          <a:prstGeom prst="rect">
            <a:avLst/>
          </a:prstGeom>
          <a:solidFill>
            <a:schemeClr val="accent3">
              <a:lumMod val="20000"/>
              <a:lumOff val="80000"/>
            </a:schemeClr>
          </a:solidFill>
        </p:spPr>
        <p:txBody>
          <a:bodyPr wrap="square" rtlCol="0">
            <a:spAutoFit/>
          </a:bodyPr>
          <a:lstStyle/>
          <a:p>
            <a:r>
              <a:rPr lang="en-US" sz="2800" dirty="0">
                <a:latin typeface="Arial" panose="020B0604020202020204" pitchFamily="34" charset="0"/>
                <a:cs typeface="Arial" panose="020B0604020202020204" pitchFamily="34" charset="0"/>
              </a:rPr>
              <a:t>&lt;&lt;MIPS R</a:t>
            </a:r>
            <a:r>
              <a:rPr lang="en-US" altLang="zh-CN" sz="2800" dirty="0">
                <a:latin typeface="Arial" panose="020B0604020202020204" pitchFamily="34" charset="0"/>
                <a:cs typeface="Arial" panose="020B0604020202020204" pitchFamily="34" charset="0"/>
              </a:rPr>
              <a:t>egister</a:t>
            </a:r>
            <a:r>
              <a:rPr lang="en-US" sz="2800" dirty="0">
                <a:latin typeface="Arial" panose="020B0604020202020204" pitchFamily="34" charset="0"/>
                <a:cs typeface="Arial" panose="020B0604020202020204" pitchFamily="34" charset="0"/>
              </a:rPr>
              <a:t>&gt;&gt;</a:t>
            </a:r>
          </a:p>
          <a:p>
            <a:r>
              <a:rPr lang="en-US" sz="2800" dirty="0">
                <a:latin typeface="Arial" panose="020B0604020202020204" pitchFamily="34" charset="0"/>
                <a:cs typeface="Arial" panose="020B0604020202020204" pitchFamily="34" charset="0"/>
              </a:rPr>
              <a:t>add $t0, $s1, $s2</a:t>
            </a:r>
          </a:p>
          <a:p>
            <a:r>
              <a:rPr lang="en-US" sz="2800" dirty="0">
                <a:latin typeface="Arial" panose="020B0604020202020204" pitchFamily="34" charset="0"/>
                <a:cs typeface="Arial" panose="020B0604020202020204" pitchFamily="34" charset="0"/>
              </a:rPr>
              <a:t>add $t1, $s3, $s4</a:t>
            </a:r>
          </a:p>
          <a:p>
            <a:r>
              <a:rPr lang="en-US" sz="2800" dirty="0">
                <a:latin typeface="Arial" panose="020B0604020202020204" pitchFamily="34" charset="0"/>
                <a:cs typeface="Arial" panose="020B0604020202020204" pitchFamily="34" charset="0"/>
              </a:rPr>
              <a:t>sub $s0, $t0, $t1</a:t>
            </a:r>
          </a:p>
        </p:txBody>
      </p:sp>
    </p:spTree>
    <p:extLst>
      <p:ext uri="{BB962C8B-B14F-4D97-AF65-F5344CB8AC3E}">
        <p14:creationId xmlns:p14="http://schemas.microsoft.com/office/powerpoint/2010/main" val="2300872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DB88E5-D791-48E4-AC1B-230EEC9D7CAE}"/>
              </a:ext>
            </a:extLst>
          </p:cNvPr>
          <p:cNvPicPr>
            <a:picLocks noChangeAspect="1"/>
          </p:cNvPicPr>
          <p:nvPr/>
        </p:nvPicPr>
        <p:blipFill>
          <a:blip r:embed="rId3"/>
          <a:stretch>
            <a:fillRect/>
          </a:stretch>
        </p:blipFill>
        <p:spPr>
          <a:xfrm>
            <a:off x="1515532" y="732172"/>
            <a:ext cx="2362729" cy="1881911"/>
          </a:xfrm>
          <a:prstGeom prst="rect">
            <a:avLst/>
          </a:prstGeom>
        </p:spPr>
      </p:pic>
      <p:pic>
        <p:nvPicPr>
          <p:cNvPr id="3" name="Picture 2">
            <a:extLst>
              <a:ext uri="{FF2B5EF4-FFF2-40B4-BE49-F238E27FC236}">
                <a16:creationId xmlns:a16="http://schemas.microsoft.com/office/drawing/2014/main" id="{9E40D3A5-C5E4-437C-A7F2-735E8876797F}"/>
              </a:ext>
            </a:extLst>
          </p:cNvPr>
          <p:cNvPicPr>
            <a:picLocks noChangeAspect="1"/>
          </p:cNvPicPr>
          <p:nvPr/>
        </p:nvPicPr>
        <p:blipFill>
          <a:blip r:embed="rId4"/>
          <a:stretch>
            <a:fillRect/>
          </a:stretch>
        </p:blipFill>
        <p:spPr>
          <a:xfrm>
            <a:off x="1650999" y="3344042"/>
            <a:ext cx="2362729" cy="1168091"/>
          </a:xfrm>
          <a:prstGeom prst="rect">
            <a:avLst/>
          </a:prstGeom>
        </p:spPr>
      </p:pic>
      <p:pic>
        <p:nvPicPr>
          <p:cNvPr id="4" name="Picture 3">
            <a:extLst>
              <a:ext uri="{FF2B5EF4-FFF2-40B4-BE49-F238E27FC236}">
                <a16:creationId xmlns:a16="http://schemas.microsoft.com/office/drawing/2014/main" id="{EF4A5595-64E5-45BD-9549-97B743CA966D}"/>
              </a:ext>
            </a:extLst>
          </p:cNvPr>
          <p:cNvPicPr>
            <a:picLocks noChangeAspect="1"/>
          </p:cNvPicPr>
          <p:nvPr/>
        </p:nvPicPr>
        <p:blipFill>
          <a:blip r:embed="rId5"/>
          <a:stretch>
            <a:fillRect/>
          </a:stretch>
        </p:blipFill>
        <p:spPr>
          <a:xfrm>
            <a:off x="6997180" y="732172"/>
            <a:ext cx="2785524" cy="1364720"/>
          </a:xfrm>
          <a:prstGeom prst="rect">
            <a:avLst/>
          </a:prstGeom>
        </p:spPr>
      </p:pic>
      <p:grpSp>
        <p:nvGrpSpPr>
          <p:cNvPr id="7" name="Group 6">
            <a:extLst>
              <a:ext uri="{FF2B5EF4-FFF2-40B4-BE49-F238E27FC236}">
                <a16:creationId xmlns:a16="http://schemas.microsoft.com/office/drawing/2014/main" id="{CD3382C4-0F97-41F1-A959-16CC2FBDB348}"/>
              </a:ext>
            </a:extLst>
          </p:cNvPr>
          <p:cNvGrpSpPr/>
          <p:nvPr/>
        </p:nvGrpSpPr>
        <p:grpSpPr>
          <a:xfrm>
            <a:off x="7203198" y="2732285"/>
            <a:ext cx="2579506" cy="2028824"/>
            <a:chOff x="7583487" y="3038475"/>
            <a:chExt cx="4238625" cy="3333749"/>
          </a:xfrm>
        </p:grpSpPr>
        <p:pic>
          <p:nvPicPr>
            <p:cNvPr id="5" name="Picture 4">
              <a:extLst>
                <a:ext uri="{FF2B5EF4-FFF2-40B4-BE49-F238E27FC236}">
                  <a16:creationId xmlns:a16="http://schemas.microsoft.com/office/drawing/2014/main" id="{95851661-C1C4-4B5A-A750-D0FBF0920AB1}"/>
                </a:ext>
              </a:extLst>
            </p:cNvPr>
            <p:cNvPicPr>
              <a:picLocks noChangeAspect="1"/>
            </p:cNvPicPr>
            <p:nvPr/>
          </p:nvPicPr>
          <p:blipFill>
            <a:blip r:embed="rId6"/>
            <a:stretch>
              <a:fillRect/>
            </a:stretch>
          </p:blipFill>
          <p:spPr>
            <a:xfrm>
              <a:off x="7583487" y="3333749"/>
              <a:ext cx="4238625" cy="3038475"/>
            </a:xfrm>
            <a:prstGeom prst="rect">
              <a:avLst/>
            </a:prstGeom>
          </p:spPr>
        </p:pic>
        <p:pic>
          <p:nvPicPr>
            <p:cNvPr id="6" name="Picture 5">
              <a:extLst>
                <a:ext uri="{FF2B5EF4-FFF2-40B4-BE49-F238E27FC236}">
                  <a16:creationId xmlns:a16="http://schemas.microsoft.com/office/drawing/2014/main" id="{21EAC893-5F88-419F-ACD5-C289C6063CE3}"/>
                </a:ext>
              </a:extLst>
            </p:cNvPr>
            <p:cNvPicPr>
              <a:picLocks noChangeAspect="1"/>
            </p:cNvPicPr>
            <p:nvPr/>
          </p:nvPicPr>
          <p:blipFill>
            <a:blip r:embed="rId7"/>
            <a:stretch>
              <a:fillRect/>
            </a:stretch>
          </p:blipFill>
          <p:spPr>
            <a:xfrm>
              <a:off x="7583487" y="3038475"/>
              <a:ext cx="4229100" cy="390525"/>
            </a:xfrm>
            <a:prstGeom prst="rect">
              <a:avLst/>
            </a:prstGeom>
          </p:spPr>
        </p:pic>
      </p:grpSp>
      <p:sp>
        <p:nvSpPr>
          <p:cNvPr id="8" name="Rectangle: Rounded Corners 7">
            <a:extLst>
              <a:ext uri="{FF2B5EF4-FFF2-40B4-BE49-F238E27FC236}">
                <a16:creationId xmlns:a16="http://schemas.microsoft.com/office/drawing/2014/main" id="{6DA60DD0-4814-473E-BEF3-4CF4FA71F9AD}"/>
              </a:ext>
            </a:extLst>
          </p:cNvPr>
          <p:cNvSpPr/>
          <p:nvPr/>
        </p:nvSpPr>
        <p:spPr>
          <a:xfrm>
            <a:off x="4401258" y="2096893"/>
            <a:ext cx="2362729" cy="815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微软雅黑" panose="020B0503020204020204" pitchFamily="34" charset="-122"/>
                <a:ea typeface="微软雅黑" panose="020B0503020204020204" pitchFamily="34" charset="-122"/>
              </a:rPr>
              <a:t>1</a:t>
            </a:r>
            <a:r>
              <a:rPr lang="zh-CN" altLang="en-US" b="1" dirty="0">
                <a:latin typeface="微软雅黑" panose="020B0503020204020204" pitchFamily="34" charset="-122"/>
                <a:ea typeface="微软雅黑" panose="020B0503020204020204" pitchFamily="34" charset="-122"/>
              </a:rPr>
              <a:t>计算机概要与技术</a:t>
            </a:r>
            <a:endParaRPr lang="en-US" b="1" dirty="0">
              <a:latin typeface="微软雅黑" panose="020B0503020204020204" pitchFamily="34" charset="-122"/>
              <a:ea typeface="微软雅黑" panose="020B0503020204020204" pitchFamily="34" charset="-122"/>
            </a:endParaRPr>
          </a:p>
        </p:txBody>
      </p:sp>
      <p:cxnSp>
        <p:nvCxnSpPr>
          <p:cNvPr id="10" name="Connector: Curved 9">
            <a:extLst>
              <a:ext uri="{FF2B5EF4-FFF2-40B4-BE49-F238E27FC236}">
                <a16:creationId xmlns:a16="http://schemas.microsoft.com/office/drawing/2014/main" id="{0E333A10-91F4-4733-B416-B4142D5F3706}"/>
              </a:ext>
            </a:extLst>
          </p:cNvPr>
          <p:cNvCxnSpPr>
            <a:stCxn id="8" idx="0"/>
            <a:endCxn id="2" idx="3"/>
          </p:cNvCxnSpPr>
          <p:nvPr/>
        </p:nvCxnSpPr>
        <p:spPr>
          <a:xfrm rot="16200000" flipV="1">
            <a:off x="4518560" y="1032830"/>
            <a:ext cx="423765" cy="170436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Curved 11">
            <a:extLst>
              <a:ext uri="{FF2B5EF4-FFF2-40B4-BE49-F238E27FC236}">
                <a16:creationId xmlns:a16="http://schemas.microsoft.com/office/drawing/2014/main" id="{F848BDDF-F5AB-41AA-B869-DDBE95981989}"/>
              </a:ext>
            </a:extLst>
          </p:cNvPr>
          <p:cNvCxnSpPr>
            <a:stCxn id="8" idx="2"/>
            <a:endCxn id="3" idx="3"/>
          </p:cNvCxnSpPr>
          <p:nvPr/>
        </p:nvCxnSpPr>
        <p:spPr>
          <a:xfrm rot="5400000">
            <a:off x="4290123" y="2635587"/>
            <a:ext cx="1016107" cy="156889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or: Curved 13">
            <a:extLst>
              <a:ext uri="{FF2B5EF4-FFF2-40B4-BE49-F238E27FC236}">
                <a16:creationId xmlns:a16="http://schemas.microsoft.com/office/drawing/2014/main" id="{E5171792-985E-4BE1-8010-3D2D9E9C4A01}"/>
              </a:ext>
            </a:extLst>
          </p:cNvPr>
          <p:cNvCxnSpPr>
            <a:stCxn id="8" idx="0"/>
            <a:endCxn id="4" idx="1"/>
          </p:cNvCxnSpPr>
          <p:nvPr/>
        </p:nvCxnSpPr>
        <p:spPr>
          <a:xfrm rot="5400000" flipH="1" flipV="1">
            <a:off x="5948721" y="1048435"/>
            <a:ext cx="682361" cy="1414557"/>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7047E6C7-DA11-436E-B778-0C3881E7ED0B}"/>
              </a:ext>
            </a:extLst>
          </p:cNvPr>
          <p:cNvCxnSpPr>
            <a:stCxn id="8" idx="2"/>
            <a:endCxn id="5" idx="1"/>
          </p:cNvCxnSpPr>
          <p:nvPr/>
        </p:nvCxnSpPr>
        <p:spPr>
          <a:xfrm rot="16200000" flipH="1">
            <a:off x="5930628" y="2563975"/>
            <a:ext cx="924564" cy="162057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84530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BD0482-F6F6-452F-8084-FD3F2C1DF62C}"/>
              </a:ext>
            </a:extLst>
          </p:cNvPr>
          <p:cNvSpPr txBox="1"/>
          <p:nvPr/>
        </p:nvSpPr>
        <p:spPr>
          <a:xfrm>
            <a:off x="462013" y="1645920"/>
            <a:ext cx="4273616" cy="2308324"/>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 := [100]int{}</a:t>
            </a:r>
          </a:p>
          <a:p>
            <a:r>
              <a:rPr lang="en-US" dirty="0" err="1">
                <a:latin typeface="Arial" panose="020B0604020202020204" pitchFamily="34" charset="0"/>
                <a:cs typeface="Arial" panose="020B0604020202020204" pitchFamily="34" charset="0"/>
              </a:rPr>
              <a:t>baseAddress</a:t>
            </a:r>
            <a:r>
              <a:rPr lang="en-US" dirty="0">
                <a:latin typeface="Arial" panose="020B0604020202020204" pitchFamily="34" charset="0"/>
                <a:cs typeface="Arial" panose="020B0604020202020204" pitchFamily="34" charset="0"/>
              </a:rPr>
              <a:t> :=$s3</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g = h + A[8]</a:t>
            </a:r>
          </a:p>
          <a:p>
            <a:r>
              <a:rPr lang="en-US" dirty="0" err="1">
                <a:latin typeface="Arial" panose="020B0604020202020204" pitchFamily="34" charset="0"/>
                <a:cs typeface="Arial" panose="020B0604020202020204" pitchFamily="34" charset="0"/>
              </a:rPr>
              <a:t>gAddress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hAddress</a:t>
            </a:r>
            <a:r>
              <a:rPr lang="en-US" dirty="0">
                <a:latin typeface="Arial" panose="020B0604020202020204" pitchFamily="34" charset="0"/>
                <a:cs typeface="Arial" panose="020B0604020202020204" pitchFamily="34" charset="0"/>
              </a:rPr>
              <a:t> := $s1, $s2</a:t>
            </a:r>
          </a:p>
          <a:p>
            <a:endParaRPr lang="en-US" dirty="0">
              <a:latin typeface="Arial" panose="020B0604020202020204" pitchFamily="34" charset="0"/>
              <a:cs typeface="Arial" panose="020B0604020202020204" pitchFamily="34" charset="0"/>
            </a:endParaRPr>
          </a:p>
          <a:p>
            <a:r>
              <a:rPr lang="en-US" dirty="0">
                <a:highlight>
                  <a:srgbClr val="00FFFF"/>
                </a:highlight>
                <a:latin typeface="Arial" panose="020B0604020202020204" pitchFamily="34" charset="0"/>
                <a:cs typeface="Arial" panose="020B0604020202020204" pitchFamily="34" charset="0"/>
              </a:rPr>
              <a:t>lw $t0, 8($s3)</a:t>
            </a:r>
          </a:p>
          <a:p>
            <a:r>
              <a:rPr lang="en-US" dirty="0">
                <a:highlight>
                  <a:srgbClr val="00FFFF"/>
                </a:highlight>
                <a:latin typeface="Arial" panose="020B0604020202020204" pitchFamily="34" charset="0"/>
                <a:cs typeface="Arial" panose="020B0604020202020204" pitchFamily="34" charset="0"/>
              </a:rPr>
              <a:t>add $s1, $s2, $t0</a:t>
            </a:r>
          </a:p>
        </p:txBody>
      </p:sp>
      <p:pic>
        <p:nvPicPr>
          <p:cNvPr id="3" name="Picture 2">
            <a:extLst>
              <a:ext uri="{FF2B5EF4-FFF2-40B4-BE49-F238E27FC236}">
                <a16:creationId xmlns:a16="http://schemas.microsoft.com/office/drawing/2014/main" id="{D316E937-2716-49FD-AA01-974BE5002D22}"/>
              </a:ext>
            </a:extLst>
          </p:cNvPr>
          <p:cNvPicPr>
            <a:picLocks noChangeAspect="1"/>
          </p:cNvPicPr>
          <p:nvPr/>
        </p:nvPicPr>
        <p:blipFill>
          <a:blip r:embed="rId3"/>
          <a:stretch>
            <a:fillRect/>
          </a:stretch>
        </p:blipFill>
        <p:spPr>
          <a:xfrm>
            <a:off x="4319587" y="828675"/>
            <a:ext cx="3552825" cy="5200650"/>
          </a:xfrm>
          <a:prstGeom prst="rect">
            <a:avLst/>
          </a:prstGeom>
        </p:spPr>
      </p:pic>
    </p:spTree>
    <p:extLst>
      <p:ext uri="{BB962C8B-B14F-4D97-AF65-F5344CB8AC3E}">
        <p14:creationId xmlns:p14="http://schemas.microsoft.com/office/powerpoint/2010/main" val="31682966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57731C4-C5BE-40DD-9D9A-682DA74000E2}"/>
              </a:ext>
            </a:extLst>
          </p:cNvPr>
          <p:cNvPicPr>
            <a:picLocks noChangeAspect="1"/>
          </p:cNvPicPr>
          <p:nvPr/>
        </p:nvPicPr>
        <p:blipFill>
          <a:blip r:embed="rId3"/>
          <a:stretch>
            <a:fillRect/>
          </a:stretch>
        </p:blipFill>
        <p:spPr>
          <a:xfrm>
            <a:off x="1216493" y="434490"/>
            <a:ext cx="9239250" cy="714375"/>
          </a:xfrm>
          <a:prstGeom prst="rect">
            <a:avLst/>
          </a:prstGeom>
        </p:spPr>
      </p:pic>
      <p:sp>
        <p:nvSpPr>
          <p:cNvPr id="3" name="TextBox 2">
            <a:extLst>
              <a:ext uri="{FF2B5EF4-FFF2-40B4-BE49-F238E27FC236}">
                <a16:creationId xmlns:a16="http://schemas.microsoft.com/office/drawing/2014/main" id="{F2DDCF51-5F38-4212-AED3-0BDDF3E4DD67}"/>
              </a:ext>
            </a:extLst>
          </p:cNvPr>
          <p:cNvSpPr txBox="1"/>
          <p:nvPr/>
        </p:nvSpPr>
        <p:spPr>
          <a:xfrm>
            <a:off x="1216493" y="1328287"/>
            <a:ext cx="4273616" cy="2585323"/>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 := [100]int{}</a:t>
            </a:r>
          </a:p>
          <a:p>
            <a:r>
              <a:rPr lang="en-US" dirty="0" err="1">
                <a:latin typeface="Arial" panose="020B0604020202020204" pitchFamily="34" charset="0"/>
                <a:cs typeface="Arial" panose="020B0604020202020204" pitchFamily="34" charset="0"/>
              </a:rPr>
              <a:t>baseAddress</a:t>
            </a:r>
            <a:r>
              <a:rPr lang="en-US" dirty="0">
                <a:latin typeface="Arial" panose="020B0604020202020204" pitchFamily="34" charset="0"/>
                <a:cs typeface="Arial" panose="020B0604020202020204" pitchFamily="34" charset="0"/>
              </a:rPr>
              <a:t> :=$s3</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A[12] = h + A[8]</a:t>
            </a:r>
          </a:p>
          <a:p>
            <a:r>
              <a:rPr lang="en-US" dirty="0" err="1">
                <a:latin typeface="Arial" panose="020B0604020202020204" pitchFamily="34" charset="0"/>
                <a:cs typeface="Arial" panose="020B0604020202020204" pitchFamily="34" charset="0"/>
              </a:rPr>
              <a:t>hAddress</a:t>
            </a:r>
            <a:r>
              <a:rPr lang="en-US" dirty="0">
                <a:latin typeface="Arial" panose="020B0604020202020204" pitchFamily="34" charset="0"/>
                <a:cs typeface="Arial" panose="020B0604020202020204" pitchFamily="34" charset="0"/>
              </a:rPr>
              <a:t> := $s2</a:t>
            </a:r>
          </a:p>
          <a:p>
            <a:endParaRPr lang="en-US" dirty="0">
              <a:latin typeface="Arial" panose="020B0604020202020204" pitchFamily="34" charset="0"/>
              <a:cs typeface="Arial" panose="020B0604020202020204" pitchFamily="34" charset="0"/>
            </a:endParaRPr>
          </a:p>
          <a:p>
            <a:r>
              <a:rPr lang="en-US" strike="sngStrike" dirty="0">
                <a:highlight>
                  <a:srgbClr val="00FFFF"/>
                </a:highlight>
                <a:latin typeface="Arial" panose="020B0604020202020204" pitchFamily="34" charset="0"/>
                <a:cs typeface="Arial" panose="020B0604020202020204" pitchFamily="34" charset="0"/>
              </a:rPr>
              <a:t>lw 	$t0, 8($s3)</a:t>
            </a:r>
          </a:p>
          <a:p>
            <a:r>
              <a:rPr lang="en-US" strike="sngStrike" dirty="0">
                <a:highlight>
                  <a:srgbClr val="00FFFF"/>
                </a:highlight>
                <a:latin typeface="Arial" panose="020B0604020202020204" pitchFamily="34" charset="0"/>
                <a:cs typeface="Arial" panose="020B0604020202020204" pitchFamily="34" charset="0"/>
              </a:rPr>
              <a:t>add 	$t1, $s2, $t0</a:t>
            </a:r>
          </a:p>
          <a:p>
            <a:r>
              <a:rPr lang="en-US" strike="sngStrike" dirty="0">
                <a:highlight>
                  <a:srgbClr val="00FFFF"/>
                </a:highlight>
                <a:latin typeface="Arial" panose="020B0604020202020204" pitchFamily="34" charset="0"/>
                <a:cs typeface="Arial" panose="020B0604020202020204" pitchFamily="34" charset="0"/>
              </a:rPr>
              <a:t>sw 	12($3), $t1</a:t>
            </a:r>
          </a:p>
        </p:txBody>
      </p:sp>
      <p:sp>
        <p:nvSpPr>
          <p:cNvPr id="4" name="TextBox 3">
            <a:extLst>
              <a:ext uri="{FF2B5EF4-FFF2-40B4-BE49-F238E27FC236}">
                <a16:creationId xmlns:a16="http://schemas.microsoft.com/office/drawing/2014/main" id="{DC93DDFA-D06B-4C82-AF4E-0CA5BE783C98}"/>
              </a:ext>
            </a:extLst>
          </p:cNvPr>
          <p:cNvSpPr txBox="1"/>
          <p:nvPr/>
        </p:nvSpPr>
        <p:spPr>
          <a:xfrm>
            <a:off x="5637199" y="2990280"/>
            <a:ext cx="3035164" cy="923330"/>
          </a:xfrm>
          <a:prstGeom prst="rect">
            <a:avLst/>
          </a:prstGeom>
          <a:solidFill>
            <a:schemeClr val="accent1">
              <a:lumMod val="20000"/>
              <a:lumOff val="80000"/>
            </a:schemeClr>
          </a:solidFill>
        </p:spPr>
        <p:txBody>
          <a:bodyPr wrap="square" rtlCol="0">
            <a:spAutoFit/>
          </a:bodyPr>
          <a:lstStyle/>
          <a:p>
            <a:r>
              <a:rPr lang="en-US" dirty="0">
                <a:latin typeface="Arial" panose="020B0604020202020204" pitchFamily="34" charset="0"/>
                <a:cs typeface="Arial" panose="020B0604020202020204" pitchFamily="34" charset="0"/>
              </a:rPr>
              <a:t>lw 	$t0, 32($s3)</a:t>
            </a:r>
          </a:p>
          <a:p>
            <a:r>
              <a:rPr lang="en-US" dirty="0">
                <a:latin typeface="Arial" panose="020B0604020202020204" pitchFamily="34" charset="0"/>
                <a:cs typeface="Arial" panose="020B0604020202020204" pitchFamily="34" charset="0"/>
              </a:rPr>
              <a:t>add 	$t0, $s2, $t0</a:t>
            </a:r>
          </a:p>
          <a:p>
            <a:r>
              <a:rPr lang="en-US" dirty="0">
                <a:latin typeface="Arial" panose="020B0604020202020204" pitchFamily="34" charset="0"/>
                <a:cs typeface="Arial" panose="020B0604020202020204" pitchFamily="34" charset="0"/>
              </a:rPr>
              <a:t>sw 	48$($s3), $t0</a:t>
            </a:r>
          </a:p>
        </p:txBody>
      </p:sp>
      <p:sp>
        <p:nvSpPr>
          <p:cNvPr id="5" name="Smiley Face 4">
            <a:extLst>
              <a:ext uri="{FF2B5EF4-FFF2-40B4-BE49-F238E27FC236}">
                <a16:creationId xmlns:a16="http://schemas.microsoft.com/office/drawing/2014/main" id="{83A35F77-B6BD-4050-8B72-405D6EFF8BD8}"/>
              </a:ext>
            </a:extLst>
          </p:cNvPr>
          <p:cNvSpPr/>
          <p:nvPr/>
        </p:nvSpPr>
        <p:spPr>
          <a:xfrm>
            <a:off x="8341926" y="2738434"/>
            <a:ext cx="503691" cy="503691"/>
          </a:xfrm>
          <a:prstGeom prst="smileyFace">
            <a:avLst/>
          </a:prstGeom>
          <a:solidFill>
            <a:schemeClr val="accent2">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74601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7AE33E-FA96-46D7-8F31-59C1F526B18A}"/>
              </a:ext>
            </a:extLst>
          </p:cNvPr>
          <p:cNvPicPr>
            <a:picLocks noChangeAspect="1"/>
          </p:cNvPicPr>
          <p:nvPr/>
        </p:nvPicPr>
        <p:blipFill>
          <a:blip r:embed="rId3"/>
          <a:stretch>
            <a:fillRect/>
          </a:stretch>
        </p:blipFill>
        <p:spPr>
          <a:xfrm>
            <a:off x="1543050" y="226745"/>
            <a:ext cx="9105900" cy="1476375"/>
          </a:xfrm>
          <a:prstGeom prst="rect">
            <a:avLst/>
          </a:prstGeom>
        </p:spPr>
      </p:pic>
      <p:pic>
        <p:nvPicPr>
          <p:cNvPr id="3" name="Picture 2">
            <a:extLst>
              <a:ext uri="{FF2B5EF4-FFF2-40B4-BE49-F238E27FC236}">
                <a16:creationId xmlns:a16="http://schemas.microsoft.com/office/drawing/2014/main" id="{F4FE5940-2EF0-4C0B-B2BA-E38C82FAE8DF}"/>
              </a:ext>
            </a:extLst>
          </p:cNvPr>
          <p:cNvPicPr>
            <a:picLocks noChangeAspect="1"/>
          </p:cNvPicPr>
          <p:nvPr/>
        </p:nvPicPr>
        <p:blipFill>
          <a:blip r:embed="rId4"/>
          <a:stretch>
            <a:fillRect/>
          </a:stretch>
        </p:blipFill>
        <p:spPr>
          <a:xfrm>
            <a:off x="1543050" y="1807043"/>
            <a:ext cx="9115425" cy="2724150"/>
          </a:xfrm>
          <a:prstGeom prst="rect">
            <a:avLst/>
          </a:prstGeom>
        </p:spPr>
      </p:pic>
      <p:cxnSp>
        <p:nvCxnSpPr>
          <p:cNvPr id="5" name="Straight Connector 4">
            <a:extLst>
              <a:ext uri="{FF2B5EF4-FFF2-40B4-BE49-F238E27FC236}">
                <a16:creationId xmlns:a16="http://schemas.microsoft.com/office/drawing/2014/main" id="{A333F7BC-1485-47AC-AD6C-46A4D6F144C2}"/>
              </a:ext>
            </a:extLst>
          </p:cNvPr>
          <p:cNvCxnSpPr>
            <a:cxnSpLocks/>
          </p:cNvCxnSpPr>
          <p:nvPr/>
        </p:nvCxnSpPr>
        <p:spPr>
          <a:xfrm>
            <a:off x="8730114" y="635267"/>
            <a:ext cx="1918836" cy="0"/>
          </a:xfrm>
          <a:prstGeom prst="line">
            <a:avLst/>
          </a:prstGeom>
          <a:ln w="38100"/>
        </p:spPr>
        <p:style>
          <a:lnRef idx="3">
            <a:schemeClr val="accent1"/>
          </a:lnRef>
          <a:fillRef idx="0">
            <a:schemeClr val="accent1"/>
          </a:fillRef>
          <a:effectRef idx="2">
            <a:schemeClr val="accent1"/>
          </a:effectRef>
          <a:fontRef idx="minor">
            <a:schemeClr val="tx1"/>
          </a:fontRef>
        </p:style>
      </p:cxnSp>
      <p:cxnSp>
        <p:nvCxnSpPr>
          <p:cNvPr id="7" name="Straight Connector 6">
            <a:extLst>
              <a:ext uri="{FF2B5EF4-FFF2-40B4-BE49-F238E27FC236}">
                <a16:creationId xmlns:a16="http://schemas.microsoft.com/office/drawing/2014/main" id="{A71AF137-5F5D-4F9B-BD48-D7D3F4253162}"/>
              </a:ext>
            </a:extLst>
          </p:cNvPr>
          <p:cNvCxnSpPr>
            <a:cxnSpLocks/>
          </p:cNvCxnSpPr>
          <p:nvPr/>
        </p:nvCxnSpPr>
        <p:spPr>
          <a:xfrm>
            <a:off x="1634691" y="993807"/>
            <a:ext cx="8876096" cy="0"/>
          </a:xfrm>
          <a:prstGeom prst="line">
            <a:avLst/>
          </a:prstGeom>
          <a:ln w="38100"/>
        </p:spPr>
        <p:style>
          <a:lnRef idx="3">
            <a:schemeClr val="accent1"/>
          </a:lnRef>
          <a:fillRef idx="0">
            <a:schemeClr val="accent1"/>
          </a:fillRef>
          <a:effectRef idx="2">
            <a:schemeClr val="accent1"/>
          </a:effectRef>
          <a:fontRef idx="minor">
            <a:schemeClr val="tx1"/>
          </a:fontRef>
        </p:style>
      </p:cxnSp>
      <p:cxnSp>
        <p:nvCxnSpPr>
          <p:cNvPr id="9" name="Straight Connector 8">
            <a:extLst>
              <a:ext uri="{FF2B5EF4-FFF2-40B4-BE49-F238E27FC236}">
                <a16:creationId xmlns:a16="http://schemas.microsoft.com/office/drawing/2014/main" id="{932DF08E-AFDA-422A-91CC-120B58CF1032}"/>
              </a:ext>
            </a:extLst>
          </p:cNvPr>
          <p:cNvCxnSpPr>
            <a:cxnSpLocks/>
          </p:cNvCxnSpPr>
          <p:nvPr/>
        </p:nvCxnSpPr>
        <p:spPr>
          <a:xfrm>
            <a:off x="1634691" y="1367588"/>
            <a:ext cx="3909461" cy="0"/>
          </a:xfrm>
          <a:prstGeom prst="line">
            <a:avLst/>
          </a:prstGeom>
          <a:ln w="38100"/>
        </p:spPr>
        <p:style>
          <a:lnRef idx="3">
            <a:schemeClr val="accent1"/>
          </a:lnRef>
          <a:fillRef idx="0">
            <a:schemeClr val="accent1"/>
          </a:fillRef>
          <a:effectRef idx="2">
            <a:schemeClr val="accent1"/>
          </a:effectRef>
          <a:fontRef idx="minor">
            <a:schemeClr val="tx1"/>
          </a:fontRef>
        </p:style>
      </p:cxnSp>
      <p:sp>
        <p:nvSpPr>
          <p:cNvPr id="12" name="Oval 11">
            <a:extLst>
              <a:ext uri="{FF2B5EF4-FFF2-40B4-BE49-F238E27FC236}">
                <a16:creationId xmlns:a16="http://schemas.microsoft.com/office/drawing/2014/main" id="{D7B4AE2D-D071-4594-B3E6-629BA6B3F2C4}"/>
              </a:ext>
            </a:extLst>
          </p:cNvPr>
          <p:cNvSpPr/>
          <p:nvPr/>
        </p:nvSpPr>
        <p:spPr>
          <a:xfrm>
            <a:off x="3981752" y="1315248"/>
            <a:ext cx="2396690" cy="387872"/>
          </a:xfrm>
          <a:prstGeom prst="ellipse">
            <a:avLst/>
          </a:prstGeom>
          <a:solidFill>
            <a:srgbClr val="FF0000">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45838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70D7BCF-8B9A-4125-A324-66E51E110487}"/>
              </a:ext>
            </a:extLst>
          </p:cNvPr>
          <p:cNvPicPr>
            <a:picLocks noChangeAspect="1"/>
          </p:cNvPicPr>
          <p:nvPr/>
        </p:nvPicPr>
        <p:blipFill>
          <a:blip r:embed="rId3"/>
          <a:stretch>
            <a:fillRect/>
          </a:stretch>
        </p:blipFill>
        <p:spPr>
          <a:xfrm>
            <a:off x="681936" y="0"/>
            <a:ext cx="8797926" cy="1387146"/>
          </a:xfrm>
          <a:prstGeom prst="rect">
            <a:avLst/>
          </a:prstGeom>
        </p:spPr>
      </p:pic>
      <p:sp>
        <p:nvSpPr>
          <p:cNvPr id="3" name="Rectangle 2">
            <a:extLst>
              <a:ext uri="{FF2B5EF4-FFF2-40B4-BE49-F238E27FC236}">
                <a16:creationId xmlns:a16="http://schemas.microsoft.com/office/drawing/2014/main" id="{4E3B7D58-79E0-42D1-83C9-DCF0D80BDCCF}"/>
              </a:ext>
            </a:extLst>
          </p:cNvPr>
          <p:cNvSpPr/>
          <p:nvPr/>
        </p:nvSpPr>
        <p:spPr>
          <a:xfrm>
            <a:off x="7056408" y="610769"/>
            <a:ext cx="2863970" cy="948905"/>
          </a:xfrm>
          <a:prstGeom prst="rect">
            <a:avLst/>
          </a:prstGeom>
          <a:noFill/>
          <a:ln w="762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B4EFC42-78AE-4752-A433-26CD3B0F2378}"/>
              </a:ext>
            </a:extLst>
          </p:cNvPr>
          <p:cNvPicPr>
            <a:picLocks noChangeAspect="1"/>
          </p:cNvPicPr>
          <p:nvPr/>
        </p:nvPicPr>
        <p:blipFill>
          <a:blip r:embed="rId4"/>
          <a:stretch>
            <a:fillRect/>
          </a:stretch>
        </p:blipFill>
        <p:spPr>
          <a:xfrm>
            <a:off x="997609" y="1997915"/>
            <a:ext cx="8782050" cy="1704975"/>
          </a:xfrm>
          <a:prstGeom prst="rect">
            <a:avLst/>
          </a:prstGeom>
        </p:spPr>
      </p:pic>
      <p:sp>
        <p:nvSpPr>
          <p:cNvPr id="5" name="Oval 4">
            <a:extLst>
              <a:ext uri="{FF2B5EF4-FFF2-40B4-BE49-F238E27FC236}">
                <a16:creationId xmlns:a16="http://schemas.microsoft.com/office/drawing/2014/main" id="{B89B9949-9B13-4CBF-AABC-08EA2728FA99}"/>
              </a:ext>
            </a:extLst>
          </p:cNvPr>
          <p:cNvSpPr/>
          <p:nvPr/>
        </p:nvSpPr>
        <p:spPr>
          <a:xfrm>
            <a:off x="9074989" y="2987436"/>
            <a:ext cx="448573" cy="422426"/>
          </a:xfrm>
          <a:prstGeom prst="ellipse">
            <a:avLst/>
          </a:prstGeom>
          <a:noFill/>
          <a:ln w="57150">
            <a:solidFill>
              <a:srgbClr val="0000CC"/>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420FFC3D-A9FD-45B1-90C3-8B63683D315A}"/>
              </a:ext>
            </a:extLst>
          </p:cNvPr>
          <p:cNvSpPr/>
          <p:nvPr/>
        </p:nvSpPr>
        <p:spPr>
          <a:xfrm>
            <a:off x="1305465" y="2987436"/>
            <a:ext cx="448573" cy="422426"/>
          </a:xfrm>
          <a:prstGeom prst="ellipse">
            <a:avLst/>
          </a:prstGeom>
          <a:noFill/>
          <a:ln w="5715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67458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D74C50D-267E-4DF3-AC07-C185DD46C9B9}"/>
              </a:ext>
            </a:extLst>
          </p:cNvPr>
          <p:cNvPicPr>
            <a:picLocks noChangeAspect="1"/>
          </p:cNvPicPr>
          <p:nvPr/>
        </p:nvPicPr>
        <p:blipFill>
          <a:blip r:embed="rId3"/>
          <a:stretch>
            <a:fillRect/>
          </a:stretch>
        </p:blipFill>
        <p:spPr>
          <a:xfrm>
            <a:off x="2161725" y="535289"/>
            <a:ext cx="7121751" cy="3809591"/>
          </a:xfrm>
          <a:prstGeom prst="rect">
            <a:avLst/>
          </a:prstGeom>
        </p:spPr>
      </p:pic>
      <p:sp>
        <p:nvSpPr>
          <p:cNvPr id="4" name="TextBox 3">
            <a:extLst>
              <a:ext uri="{FF2B5EF4-FFF2-40B4-BE49-F238E27FC236}">
                <a16:creationId xmlns:a16="http://schemas.microsoft.com/office/drawing/2014/main" id="{D1D70F8B-8574-4434-97F6-740F83027B44}"/>
              </a:ext>
            </a:extLst>
          </p:cNvPr>
          <p:cNvSpPr txBox="1"/>
          <p:nvPr/>
        </p:nvSpPr>
        <p:spPr>
          <a:xfrm>
            <a:off x="1305465" y="2109960"/>
            <a:ext cx="1029600" cy="369332"/>
          </a:xfrm>
          <a:prstGeom prst="rect">
            <a:avLst/>
          </a:prstGeom>
          <a:noFill/>
        </p:spPr>
        <p:txBody>
          <a:bodyPr wrap="square" rtlCol="0">
            <a:spAutoFit/>
          </a:bodyPr>
          <a:lstStyle/>
          <a:p>
            <a:r>
              <a:rPr lang="zh-CN" altLang="en-US" b="1" dirty="0">
                <a:solidFill>
                  <a:srgbClr val="0000CC"/>
                </a:solidFill>
                <a:latin typeface="Microsoft YaHei Light" panose="020B0502040204020203" pitchFamily="34" charset="-122"/>
                <a:ea typeface="Microsoft YaHei Light" panose="020B0502040204020203" pitchFamily="34" charset="-122"/>
              </a:rPr>
              <a:t>符号位</a:t>
            </a:r>
            <a:endParaRPr lang="en-US" b="1" dirty="0">
              <a:solidFill>
                <a:srgbClr val="0000CC"/>
              </a:solidFill>
              <a:latin typeface="Microsoft YaHei Light" panose="020B0502040204020203" pitchFamily="34" charset="-122"/>
              <a:ea typeface="Microsoft YaHei Light" panose="020B0502040204020203" pitchFamily="34" charset="-122"/>
            </a:endParaRPr>
          </a:p>
        </p:txBody>
      </p:sp>
      <p:pic>
        <p:nvPicPr>
          <p:cNvPr id="5" name="Picture 4">
            <a:extLst>
              <a:ext uri="{FF2B5EF4-FFF2-40B4-BE49-F238E27FC236}">
                <a16:creationId xmlns:a16="http://schemas.microsoft.com/office/drawing/2014/main" id="{7FB17168-AD0A-49CA-9182-36D45C6B24D3}"/>
              </a:ext>
            </a:extLst>
          </p:cNvPr>
          <p:cNvPicPr>
            <a:picLocks noChangeAspect="1"/>
          </p:cNvPicPr>
          <p:nvPr/>
        </p:nvPicPr>
        <p:blipFill>
          <a:blip r:embed="rId4"/>
          <a:stretch>
            <a:fillRect/>
          </a:stretch>
        </p:blipFill>
        <p:spPr>
          <a:xfrm>
            <a:off x="1305464" y="4563374"/>
            <a:ext cx="10450135" cy="1343205"/>
          </a:xfrm>
          <a:prstGeom prst="rect">
            <a:avLst/>
          </a:prstGeom>
        </p:spPr>
      </p:pic>
      <p:sp>
        <p:nvSpPr>
          <p:cNvPr id="6" name="Oval 5">
            <a:extLst>
              <a:ext uri="{FF2B5EF4-FFF2-40B4-BE49-F238E27FC236}">
                <a16:creationId xmlns:a16="http://schemas.microsoft.com/office/drawing/2014/main" id="{3AA53997-7159-4CF7-9F1B-858E1015D80F}"/>
              </a:ext>
            </a:extLst>
          </p:cNvPr>
          <p:cNvSpPr/>
          <p:nvPr/>
        </p:nvSpPr>
        <p:spPr>
          <a:xfrm>
            <a:off x="2605177" y="4905916"/>
            <a:ext cx="1966823" cy="569343"/>
          </a:xfrm>
          <a:prstGeom prst="ellipse">
            <a:avLst/>
          </a:prstGeom>
          <a:solidFill>
            <a:srgbClr val="0000CC">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Connector: Curved 7">
            <a:extLst>
              <a:ext uri="{FF2B5EF4-FFF2-40B4-BE49-F238E27FC236}">
                <a16:creationId xmlns:a16="http://schemas.microsoft.com/office/drawing/2014/main" id="{3783C77E-EF8D-4A4C-AB78-6EAB2EBA1E90}"/>
              </a:ext>
            </a:extLst>
          </p:cNvPr>
          <p:cNvCxnSpPr>
            <a:stCxn id="4" idx="2"/>
            <a:endCxn id="6" idx="2"/>
          </p:cNvCxnSpPr>
          <p:nvPr/>
        </p:nvCxnSpPr>
        <p:spPr>
          <a:xfrm rot="16200000" flipH="1">
            <a:off x="857073" y="3442484"/>
            <a:ext cx="2711296" cy="78491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768FA65B-DEAB-4EB6-9EA1-563E98766BA4}"/>
              </a:ext>
            </a:extLst>
          </p:cNvPr>
          <p:cNvSpPr/>
          <p:nvPr/>
        </p:nvSpPr>
        <p:spPr>
          <a:xfrm>
            <a:off x="2296545" y="540020"/>
            <a:ext cx="100584" cy="3657600"/>
          </a:xfrm>
          <a:prstGeom prst="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78ACE06C-AA2E-4925-9584-FBA3F245A792}"/>
              </a:ext>
            </a:extLst>
          </p:cNvPr>
          <p:cNvCxnSpPr/>
          <p:nvPr/>
        </p:nvCxnSpPr>
        <p:spPr>
          <a:xfrm>
            <a:off x="4842705" y="5406247"/>
            <a:ext cx="13284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EF0266-7D33-4239-9F8C-2F2E70F64882}"/>
              </a:ext>
            </a:extLst>
          </p:cNvPr>
          <p:cNvCxnSpPr/>
          <p:nvPr/>
        </p:nvCxnSpPr>
        <p:spPr>
          <a:xfrm>
            <a:off x="6530531" y="5406247"/>
            <a:ext cx="13284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131061A-78BF-4357-BEF6-6C42B1D02438}"/>
              </a:ext>
            </a:extLst>
          </p:cNvPr>
          <p:cNvCxnSpPr/>
          <p:nvPr/>
        </p:nvCxnSpPr>
        <p:spPr>
          <a:xfrm>
            <a:off x="7955008" y="5406247"/>
            <a:ext cx="13284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5AD79F4-5A1A-4383-85AC-46A1853D32A7}"/>
              </a:ext>
            </a:extLst>
          </p:cNvPr>
          <p:cNvCxnSpPr/>
          <p:nvPr/>
        </p:nvCxnSpPr>
        <p:spPr>
          <a:xfrm>
            <a:off x="9542268" y="5406247"/>
            <a:ext cx="132846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3778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EDAAFD9-244C-4994-BAFA-B957A8DCD29E}"/>
              </a:ext>
            </a:extLst>
          </p:cNvPr>
          <p:cNvPicPr>
            <a:picLocks noChangeAspect="1"/>
          </p:cNvPicPr>
          <p:nvPr/>
        </p:nvPicPr>
        <p:blipFill>
          <a:blip r:embed="rId4"/>
          <a:stretch>
            <a:fillRect/>
          </a:stretch>
        </p:blipFill>
        <p:spPr>
          <a:xfrm>
            <a:off x="353437" y="206048"/>
            <a:ext cx="5410200" cy="3848100"/>
          </a:xfrm>
          <a:prstGeom prst="rect">
            <a:avLst/>
          </a:prstGeom>
        </p:spPr>
      </p:pic>
      <p:graphicFrame>
        <p:nvGraphicFramePr>
          <p:cNvPr id="4" name="Object 3">
            <a:extLst>
              <a:ext uri="{FF2B5EF4-FFF2-40B4-BE49-F238E27FC236}">
                <a16:creationId xmlns:a16="http://schemas.microsoft.com/office/drawing/2014/main" id="{F9CBA360-7A48-45BB-A570-C64BA6B749B4}"/>
              </a:ext>
            </a:extLst>
          </p:cNvPr>
          <p:cNvGraphicFramePr>
            <a:graphicFrameLocks noChangeAspect="1"/>
          </p:cNvGraphicFramePr>
          <p:nvPr>
            <p:extLst>
              <p:ext uri="{D42A27DB-BD31-4B8C-83A1-F6EECF244321}">
                <p14:modId xmlns:p14="http://schemas.microsoft.com/office/powerpoint/2010/main" val="1044718562"/>
              </p:ext>
            </p:extLst>
          </p:nvPr>
        </p:nvGraphicFramePr>
        <p:xfrm>
          <a:off x="6897189" y="0"/>
          <a:ext cx="5277394" cy="6858000"/>
        </p:xfrm>
        <a:graphic>
          <a:graphicData uri="http://schemas.openxmlformats.org/presentationml/2006/ole">
            <mc:AlternateContent xmlns:mc="http://schemas.openxmlformats.org/markup-compatibility/2006">
              <mc:Choice xmlns:v="urn:schemas-microsoft-com:vml" Requires="v">
                <p:oleObj spid="_x0000_s1096" name="Acrobat Document" r:id="rId5" imgW="3886044" imgH="5029200" progId="AcroExch.Document.DC">
                  <p:embed/>
                </p:oleObj>
              </mc:Choice>
              <mc:Fallback>
                <p:oleObj name="Acrobat Document" r:id="rId5" imgW="3886044" imgH="5029200" progId="AcroExch.Document.DC">
                  <p:embed/>
                  <p:pic>
                    <p:nvPicPr>
                      <p:cNvPr id="0" name=""/>
                      <p:cNvPicPr/>
                      <p:nvPr/>
                    </p:nvPicPr>
                    <p:blipFill>
                      <a:blip r:embed="rId6"/>
                      <a:stretch>
                        <a:fillRect/>
                      </a:stretch>
                    </p:blipFill>
                    <p:spPr>
                      <a:xfrm>
                        <a:off x="6897189" y="0"/>
                        <a:ext cx="5277394" cy="6858000"/>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07E1C59A-F515-48CF-8C5C-BF9D43E2E646}"/>
              </a:ext>
            </a:extLst>
          </p:cNvPr>
          <p:cNvSpPr txBox="1"/>
          <p:nvPr/>
        </p:nvSpPr>
        <p:spPr>
          <a:xfrm>
            <a:off x="1155940" y="5141342"/>
            <a:ext cx="3502324" cy="1569660"/>
          </a:xfrm>
          <a:prstGeom prst="rect">
            <a:avLst/>
          </a:prstGeom>
          <a:noFill/>
        </p:spPr>
        <p:txBody>
          <a:bodyPr wrap="square" rtlCol="0">
            <a:spAutoFit/>
          </a:bodyPr>
          <a:lstStyle/>
          <a:p>
            <a:r>
              <a:rPr lang="zh-CN" altLang="en-US" sz="3200" b="1" dirty="0">
                <a:latin typeface="Microsoft YaHei Light" panose="020B0502040204020203" pitchFamily="34" charset="-122"/>
                <a:ea typeface="Microsoft YaHei Light" panose="020B0502040204020203" pitchFamily="34" charset="-122"/>
              </a:rPr>
              <a:t>取 反 加 一</a:t>
            </a:r>
            <a:r>
              <a:rPr lang="en-US" sz="3200" b="1" baseline="-25000" dirty="0">
                <a:latin typeface="Microsoft YaHei Light" panose="020B0502040204020203" pitchFamily="34" charset="-122"/>
                <a:ea typeface="Microsoft YaHei Light" panose="020B0502040204020203" pitchFamily="34" charset="-122"/>
              </a:rPr>
              <a:t>2</a:t>
            </a:r>
            <a:endParaRPr lang="en-US" altLang="zh-CN" sz="3200" b="1" dirty="0">
              <a:latin typeface="Microsoft YaHei Light" panose="020B0502040204020203" pitchFamily="34" charset="-122"/>
              <a:ea typeface="Microsoft YaHei Light" panose="020B0502040204020203" pitchFamily="34" charset="-122"/>
            </a:endParaRPr>
          </a:p>
          <a:p>
            <a:endParaRPr lang="en-US" sz="3200" b="1" dirty="0">
              <a:latin typeface="Microsoft YaHei Light" panose="020B0502040204020203" pitchFamily="34" charset="-122"/>
              <a:ea typeface="Microsoft YaHei Light" panose="020B0502040204020203" pitchFamily="34" charset="-122"/>
            </a:endParaRPr>
          </a:p>
          <a:p>
            <a:r>
              <a:rPr lang="en-US" sz="3200" b="1" dirty="0">
                <a:latin typeface="Microsoft YaHei Light" panose="020B0502040204020203" pitchFamily="34" charset="-122"/>
                <a:ea typeface="Microsoft YaHei Light" panose="020B0502040204020203" pitchFamily="34" charset="-122"/>
              </a:rPr>
              <a:t>invert plus one</a:t>
            </a:r>
            <a:r>
              <a:rPr lang="en-US" sz="3200" b="1" baseline="-25000" dirty="0">
                <a:latin typeface="Microsoft YaHei Light" panose="020B0502040204020203" pitchFamily="34" charset="-122"/>
                <a:ea typeface="Microsoft YaHei Light" panose="020B0502040204020203" pitchFamily="34" charset="-122"/>
              </a:rPr>
              <a:t>2</a:t>
            </a:r>
          </a:p>
        </p:txBody>
      </p:sp>
    </p:spTree>
    <p:extLst>
      <p:ext uri="{BB962C8B-B14F-4D97-AF65-F5344CB8AC3E}">
        <p14:creationId xmlns:p14="http://schemas.microsoft.com/office/powerpoint/2010/main" val="262189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907BAD-1E31-4E0F-B971-7713A3C45CD2}"/>
              </a:ext>
            </a:extLst>
          </p:cNvPr>
          <p:cNvPicPr>
            <a:picLocks noChangeAspect="1"/>
          </p:cNvPicPr>
          <p:nvPr/>
        </p:nvPicPr>
        <p:blipFill>
          <a:blip r:embed="rId3"/>
          <a:stretch>
            <a:fillRect/>
          </a:stretch>
        </p:blipFill>
        <p:spPr>
          <a:xfrm>
            <a:off x="798302" y="0"/>
            <a:ext cx="10740121" cy="3847381"/>
          </a:xfrm>
          <a:prstGeom prst="rect">
            <a:avLst/>
          </a:prstGeom>
        </p:spPr>
      </p:pic>
    </p:spTree>
    <p:extLst>
      <p:ext uri="{BB962C8B-B14F-4D97-AF65-F5344CB8AC3E}">
        <p14:creationId xmlns:p14="http://schemas.microsoft.com/office/powerpoint/2010/main" val="26464476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0A0AE0-8718-48A5-AA8D-C62EA83A5545}"/>
              </a:ext>
            </a:extLst>
          </p:cNvPr>
          <p:cNvPicPr>
            <a:picLocks noChangeAspect="1"/>
          </p:cNvPicPr>
          <p:nvPr/>
        </p:nvPicPr>
        <p:blipFill>
          <a:blip r:embed="rId3"/>
          <a:stretch>
            <a:fillRect/>
          </a:stretch>
        </p:blipFill>
        <p:spPr>
          <a:xfrm>
            <a:off x="470406" y="0"/>
            <a:ext cx="9118094" cy="4331568"/>
          </a:xfrm>
          <a:prstGeom prst="rect">
            <a:avLst/>
          </a:prstGeom>
        </p:spPr>
      </p:pic>
      <p:pic>
        <p:nvPicPr>
          <p:cNvPr id="3" name="Picture 2">
            <a:extLst>
              <a:ext uri="{FF2B5EF4-FFF2-40B4-BE49-F238E27FC236}">
                <a16:creationId xmlns:a16="http://schemas.microsoft.com/office/drawing/2014/main" id="{6F8F2A46-A7F4-41BB-95E5-1833573D959B}"/>
              </a:ext>
            </a:extLst>
          </p:cNvPr>
          <p:cNvPicPr>
            <a:picLocks noChangeAspect="1"/>
          </p:cNvPicPr>
          <p:nvPr/>
        </p:nvPicPr>
        <p:blipFill>
          <a:blip r:embed="rId4"/>
          <a:stretch>
            <a:fillRect/>
          </a:stretch>
        </p:blipFill>
        <p:spPr>
          <a:xfrm>
            <a:off x="616529" y="4331568"/>
            <a:ext cx="11303698" cy="2526431"/>
          </a:xfrm>
          <a:prstGeom prst="rect">
            <a:avLst/>
          </a:prstGeom>
        </p:spPr>
      </p:pic>
      <p:sp>
        <p:nvSpPr>
          <p:cNvPr id="4" name="Rectangle 3">
            <a:extLst>
              <a:ext uri="{FF2B5EF4-FFF2-40B4-BE49-F238E27FC236}">
                <a16:creationId xmlns:a16="http://schemas.microsoft.com/office/drawing/2014/main" id="{922E2B7F-C4F6-4575-BEE1-1004A6625253}"/>
              </a:ext>
            </a:extLst>
          </p:cNvPr>
          <p:cNvSpPr/>
          <p:nvPr/>
        </p:nvSpPr>
        <p:spPr>
          <a:xfrm>
            <a:off x="4368800" y="4864100"/>
            <a:ext cx="863600" cy="406400"/>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780A73C-E8C4-463E-BB5E-EDC007C246CE}"/>
              </a:ext>
            </a:extLst>
          </p:cNvPr>
          <p:cNvSpPr/>
          <p:nvPr/>
        </p:nvSpPr>
        <p:spPr>
          <a:xfrm>
            <a:off x="4368800" y="5270500"/>
            <a:ext cx="863600" cy="406400"/>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0229060-3DF2-495F-B024-741C9BEB654D}"/>
              </a:ext>
            </a:extLst>
          </p:cNvPr>
          <p:cNvSpPr/>
          <p:nvPr/>
        </p:nvSpPr>
        <p:spPr>
          <a:xfrm>
            <a:off x="9791700" y="4864100"/>
            <a:ext cx="863600" cy="406400"/>
          </a:xfrm>
          <a:prstGeom prst="rect">
            <a:avLst/>
          </a:prstGeom>
          <a:solidFill>
            <a:schemeClr val="accent1">
              <a:lumMod val="20000"/>
              <a:lumOff val="80000"/>
              <a:alpha val="35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C99525F-370D-4CCA-A324-DA538BECA16C}"/>
              </a:ext>
            </a:extLst>
          </p:cNvPr>
          <p:cNvSpPr/>
          <p:nvPr/>
        </p:nvSpPr>
        <p:spPr>
          <a:xfrm>
            <a:off x="9791700" y="5270500"/>
            <a:ext cx="863600" cy="406400"/>
          </a:xfrm>
          <a:prstGeom prst="rect">
            <a:avLst/>
          </a:prstGeom>
          <a:solidFill>
            <a:schemeClr val="accent1">
              <a:lumMod val="20000"/>
              <a:lumOff val="80000"/>
              <a:alpha val="35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1CB407-5DA5-4AA3-AF06-2D94FBCCFA07}"/>
              </a:ext>
            </a:extLst>
          </p:cNvPr>
          <p:cNvSpPr/>
          <p:nvPr/>
        </p:nvSpPr>
        <p:spPr>
          <a:xfrm>
            <a:off x="4368800" y="5676900"/>
            <a:ext cx="863600" cy="406400"/>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4350CD0-E21D-4A7B-8AB4-C5D415795F11}"/>
              </a:ext>
            </a:extLst>
          </p:cNvPr>
          <p:cNvSpPr/>
          <p:nvPr/>
        </p:nvSpPr>
        <p:spPr>
          <a:xfrm>
            <a:off x="4368800" y="6057900"/>
            <a:ext cx="863600" cy="406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F827ECA-D915-475E-9091-FEEB70FD2704}"/>
              </a:ext>
            </a:extLst>
          </p:cNvPr>
          <p:cNvSpPr/>
          <p:nvPr/>
        </p:nvSpPr>
        <p:spPr>
          <a:xfrm>
            <a:off x="4368800" y="6438899"/>
            <a:ext cx="863600" cy="406400"/>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36746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1E39C46-F456-443C-ADAE-D1918A026219}"/>
              </a:ext>
            </a:extLst>
          </p:cNvPr>
          <p:cNvPicPr>
            <a:picLocks noChangeAspect="1"/>
          </p:cNvPicPr>
          <p:nvPr/>
        </p:nvPicPr>
        <p:blipFill>
          <a:blip r:embed="rId3"/>
          <a:stretch>
            <a:fillRect/>
          </a:stretch>
        </p:blipFill>
        <p:spPr>
          <a:xfrm>
            <a:off x="1254029" y="502806"/>
            <a:ext cx="10676669" cy="3894096"/>
          </a:xfrm>
          <a:prstGeom prst="rect">
            <a:avLst/>
          </a:prstGeom>
        </p:spPr>
      </p:pic>
    </p:spTree>
    <p:extLst>
      <p:ext uri="{BB962C8B-B14F-4D97-AF65-F5344CB8AC3E}">
        <p14:creationId xmlns:p14="http://schemas.microsoft.com/office/powerpoint/2010/main" val="37151207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EEB43BB-AA05-4581-8145-2862BB4D34D2}"/>
              </a:ext>
            </a:extLst>
          </p:cNvPr>
          <p:cNvPicPr>
            <a:picLocks noChangeAspect="1"/>
          </p:cNvPicPr>
          <p:nvPr/>
        </p:nvPicPr>
        <p:blipFill>
          <a:blip r:embed="rId3"/>
          <a:stretch>
            <a:fillRect/>
          </a:stretch>
        </p:blipFill>
        <p:spPr>
          <a:xfrm>
            <a:off x="372189" y="43774"/>
            <a:ext cx="11581211" cy="4041843"/>
          </a:xfrm>
          <a:prstGeom prst="rect">
            <a:avLst/>
          </a:prstGeom>
        </p:spPr>
      </p:pic>
      <p:sp>
        <p:nvSpPr>
          <p:cNvPr id="3" name="TextBox 2">
            <a:extLst>
              <a:ext uri="{FF2B5EF4-FFF2-40B4-BE49-F238E27FC236}">
                <a16:creationId xmlns:a16="http://schemas.microsoft.com/office/drawing/2014/main" id="{7FA6FD9E-111F-44EF-87E2-BE0F6FF46479}"/>
              </a:ext>
            </a:extLst>
          </p:cNvPr>
          <p:cNvSpPr txBox="1"/>
          <p:nvPr/>
        </p:nvSpPr>
        <p:spPr>
          <a:xfrm>
            <a:off x="372189" y="4455269"/>
            <a:ext cx="7896322" cy="1200329"/>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当今计算机基于以下</a:t>
            </a: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个重要准则构建：</a:t>
            </a:r>
            <a:endParaRPr lang="en-US" altLang="zh-CN" sz="2400" dirty="0">
              <a:latin typeface="微软雅黑" panose="020B0503020204020204" pitchFamily="34" charset="-122"/>
              <a:ea typeface="微软雅黑" panose="020B0503020204020204" pitchFamily="34" charset="-122"/>
            </a:endParaRPr>
          </a:p>
          <a:p>
            <a:pPr marL="457200" indent="-457200">
              <a:buAutoNum type="arabicParenR"/>
            </a:pPr>
            <a:r>
              <a:rPr lang="zh-CN" altLang="en-US" sz="2400" dirty="0">
                <a:latin typeface="微软雅黑" panose="020B0503020204020204" pitchFamily="34" charset="-122"/>
                <a:ea typeface="微软雅黑" panose="020B0503020204020204" pitchFamily="34" charset="-122"/>
              </a:rPr>
              <a:t>指令用书的形式表示。</a:t>
            </a:r>
            <a:endParaRPr lang="en-US" altLang="zh-CN" sz="2400" dirty="0">
              <a:latin typeface="微软雅黑" panose="020B0503020204020204" pitchFamily="34" charset="-122"/>
              <a:ea typeface="微软雅黑" panose="020B0503020204020204" pitchFamily="34" charset="-122"/>
            </a:endParaRPr>
          </a:p>
          <a:p>
            <a:pPr marL="457200" indent="-457200">
              <a:buAutoNum type="arabicParenR"/>
            </a:pPr>
            <a:r>
              <a:rPr lang="zh-CN" altLang="en-US" sz="2400" dirty="0">
                <a:latin typeface="微软雅黑" panose="020B0503020204020204" pitchFamily="34" charset="-122"/>
                <a:ea typeface="微软雅黑" panose="020B0503020204020204" pitchFamily="34" charset="-122"/>
              </a:rPr>
              <a:t>和数据一样，程序储存在存储器中，并可以读写</a:t>
            </a:r>
            <a:endParaRPr 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594654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902DCFF-9FD5-4955-8F89-F10B483A5A8F}"/>
              </a:ext>
            </a:extLst>
          </p:cNvPr>
          <p:cNvPicPr>
            <a:picLocks noChangeAspect="1"/>
          </p:cNvPicPr>
          <p:nvPr/>
        </p:nvPicPr>
        <p:blipFill>
          <a:blip r:embed="rId3"/>
          <a:stretch>
            <a:fillRect/>
          </a:stretch>
        </p:blipFill>
        <p:spPr>
          <a:xfrm>
            <a:off x="1205385" y="99628"/>
            <a:ext cx="2995313" cy="1375331"/>
          </a:xfrm>
          <a:prstGeom prst="rect">
            <a:avLst/>
          </a:prstGeom>
        </p:spPr>
      </p:pic>
      <p:pic>
        <p:nvPicPr>
          <p:cNvPr id="3" name="Picture 2">
            <a:extLst>
              <a:ext uri="{FF2B5EF4-FFF2-40B4-BE49-F238E27FC236}">
                <a16:creationId xmlns:a16="http://schemas.microsoft.com/office/drawing/2014/main" id="{CE9BABA4-6A6B-4871-8D04-289DF12B5B5C}"/>
              </a:ext>
            </a:extLst>
          </p:cNvPr>
          <p:cNvPicPr>
            <a:picLocks noChangeAspect="1"/>
          </p:cNvPicPr>
          <p:nvPr/>
        </p:nvPicPr>
        <p:blipFill>
          <a:blip r:embed="rId4"/>
          <a:stretch>
            <a:fillRect/>
          </a:stretch>
        </p:blipFill>
        <p:spPr>
          <a:xfrm>
            <a:off x="254023" y="1552084"/>
            <a:ext cx="3466148" cy="1042912"/>
          </a:xfrm>
          <a:prstGeom prst="rect">
            <a:avLst/>
          </a:prstGeom>
        </p:spPr>
      </p:pic>
      <p:pic>
        <p:nvPicPr>
          <p:cNvPr id="4" name="Picture 3">
            <a:extLst>
              <a:ext uri="{FF2B5EF4-FFF2-40B4-BE49-F238E27FC236}">
                <a16:creationId xmlns:a16="http://schemas.microsoft.com/office/drawing/2014/main" id="{804A8A42-A8FA-4128-99C2-0FDBEF340772}"/>
              </a:ext>
            </a:extLst>
          </p:cNvPr>
          <p:cNvPicPr>
            <a:picLocks noChangeAspect="1"/>
          </p:cNvPicPr>
          <p:nvPr/>
        </p:nvPicPr>
        <p:blipFill>
          <a:blip r:embed="rId5"/>
          <a:stretch>
            <a:fillRect/>
          </a:stretch>
        </p:blipFill>
        <p:spPr>
          <a:xfrm>
            <a:off x="451212" y="2919373"/>
            <a:ext cx="3504490" cy="1357319"/>
          </a:xfrm>
          <a:prstGeom prst="rect">
            <a:avLst/>
          </a:prstGeom>
        </p:spPr>
      </p:pic>
      <p:pic>
        <p:nvPicPr>
          <p:cNvPr id="5" name="Picture 4">
            <a:extLst>
              <a:ext uri="{FF2B5EF4-FFF2-40B4-BE49-F238E27FC236}">
                <a16:creationId xmlns:a16="http://schemas.microsoft.com/office/drawing/2014/main" id="{5D53B641-15B6-4BC3-899C-FA4811693930}"/>
              </a:ext>
            </a:extLst>
          </p:cNvPr>
          <p:cNvPicPr>
            <a:picLocks noChangeAspect="1"/>
          </p:cNvPicPr>
          <p:nvPr/>
        </p:nvPicPr>
        <p:blipFill>
          <a:blip r:embed="rId6"/>
          <a:stretch>
            <a:fillRect/>
          </a:stretch>
        </p:blipFill>
        <p:spPr>
          <a:xfrm>
            <a:off x="954630" y="5140325"/>
            <a:ext cx="3496822" cy="1618047"/>
          </a:xfrm>
          <a:prstGeom prst="rect">
            <a:avLst/>
          </a:prstGeom>
        </p:spPr>
      </p:pic>
      <p:grpSp>
        <p:nvGrpSpPr>
          <p:cNvPr id="9" name="Group 8">
            <a:extLst>
              <a:ext uri="{FF2B5EF4-FFF2-40B4-BE49-F238E27FC236}">
                <a16:creationId xmlns:a16="http://schemas.microsoft.com/office/drawing/2014/main" id="{6929A895-5C07-41BB-BE56-5F10A6621FF1}"/>
              </a:ext>
            </a:extLst>
          </p:cNvPr>
          <p:cNvGrpSpPr/>
          <p:nvPr/>
        </p:nvGrpSpPr>
        <p:grpSpPr>
          <a:xfrm>
            <a:off x="8361439" y="99628"/>
            <a:ext cx="3374126" cy="1825095"/>
            <a:chOff x="4658610" y="6190364"/>
            <a:chExt cx="4191000" cy="2266950"/>
          </a:xfrm>
        </p:grpSpPr>
        <p:pic>
          <p:nvPicPr>
            <p:cNvPr id="6" name="Picture 5">
              <a:extLst>
                <a:ext uri="{FF2B5EF4-FFF2-40B4-BE49-F238E27FC236}">
                  <a16:creationId xmlns:a16="http://schemas.microsoft.com/office/drawing/2014/main" id="{DCF6CCD0-935B-4A3D-98E2-0CF3AC0736FC}"/>
                </a:ext>
              </a:extLst>
            </p:cNvPr>
            <p:cNvPicPr>
              <a:picLocks noChangeAspect="1"/>
            </p:cNvPicPr>
            <p:nvPr/>
          </p:nvPicPr>
          <p:blipFill>
            <a:blip r:embed="rId7"/>
            <a:stretch>
              <a:fillRect/>
            </a:stretch>
          </p:blipFill>
          <p:spPr>
            <a:xfrm>
              <a:off x="4858635" y="7161914"/>
              <a:ext cx="3990975" cy="1295400"/>
            </a:xfrm>
            <a:prstGeom prst="rect">
              <a:avLst/>
            </a:prstGeom>
          </p:spPr>
        </p:pic>
        <p:pic>
          <p:nvPicPr>
            <p:cNvPr id="7" name="Picture 6">
              <a:extLst>
                <a:ext uri="{FF2B5EF4-FFF2-40B4-BE49-F238E27FC236}">
                  <a16:creationId xmlns:a16="http://schemas.microsoft.com/office/drawing/2014/main" id="{1E825C03-0B50-4635-9F8A-496EB2268459}"/>
                </a:ext>
              </a:extLst>
            </p:cNvPr>
            <p:cNvPicPr>
              <a:picLocks noChangeAspect="1"/>
            </p:cNvPicPr>
            <p:nvPr/>
          </p:nvPicPr>
          <p:blipFill>
            <a:blip r:embed="rId8"/>
            <a:stretch>
              <a:fillRect/>
            </a:stretch>
          </p:blipFill>
          <p:spPr>
            <a:xfrm>
              <a:off x="4658610" y="6190364"/>
              <a:ext cx="4191000" cy="971550"/>
            </a:xfrm>
            <a:prstGeom prst="rect">
              <a:avLst/>
            </a:prstGeom>
          </p:spPr>
        </p:pic>
      </p:grpSp>
      <p:sp>
        <p:nvSpPr>
          <p:cNvPr id="13" name="Rectangle: Rounded Corners 12">
            <a:extLst>
              <a:ext uri="{FF2B5EF4-FFF2-40B4-BE49-F238E27FC236}">
                <a16:creationId xmlns:a16="http://schemas.microsoft.com/office/drawing/2014/main" id="{7303DDF2-9934-4C53-B422-60CA7F887BB9}"/>
              </a:ext>
            </a:extLst>
          </p:cNvPr>
          <p:cNvSpPr/>
          <p:nvPr/>
        </p:nvSpPr>
        <p:spPr>
          <a:xfrm>
            <a:off x="4958933" y="1665996"/>
            <a:ext cx="2664685" cy="815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指令：计算机的语言</a:t>
            </a:r>
            <a:endParaRPr lang="en-US" b="1"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6EB5BFAB-9535-46AB-813F-C59097AA851E}"/>
              </a:ext>
            </a:extLst>
          </p:cNvPr>
          <p:cNvPicPr>
            <a:picLocks noChangeAspect="1"/>
          </p:cNvPicPr>
          <p:nvPr/>
        </p:nvPicPr>
        <p:blipFill>
          <a:blip r:embed="rId9"/>
          <a:stretch>
            <a:fillRect/>
          </a:stretch>
        </p:blipFill>
        <p:spPr>
          <a:xfrm>
            <a:off x="8560425" y="2366917"/>
            <a:ext cx="3397131" cy="2124165"/>
          </a:xfrm>
          <a:prstGeom prst="rect">
            <a:avLst/>
          </a:prstGeom>
        </p:spPr>
      </p:pic>
      <p:pic>
        <p:nvPicPr>
          <p:cNvPr id="14" name="Picture 13">
            <a:extLst>
              <a:ext uri="{FF2B5EF4-FFF2-40B4-BE49-F238E27FC236}">
                <a16:creationId xmlns:a16="http://schemas.microsoft.com/office/drawing/2014/main" id="{D1536121-2BEA-4DDC-A342-419CDCB792B4}"/>
              </a:ext>
            </a:extLst>
          </p:cNvPr>
          <p:cNvPicPr>
            <a:picLocks noChangeAspect="1"/>
          </p:cNvPicPr>
          <p:nvPr/>
        </p:nvPicPr>
        <p:blipFill>
          <a:blip r:embed="rId10"/>
          <a:stretch>
            <a:fillRect/>
          </a:stretch>
        </p:blipFill>
        <p:spPr>
          <a:xfrm>
            <a:off x="5544394" y="3768853"/>
            <a:ext cx="2664685" cy="3089147"/>
          </a:xfrm>
          <a:prstGeom prst="rect">
            <a:avLst/>
          </a:prstGeom>
        </p:spPr>
      </p:pic>
      <p:cxnSp>
        <p:nvCxnSpPr>
          <p:cNvPr id="16" name="Connector: Curved 15">
            <a:extLst>
              <a:ext uri="{FF2B5EF4-FFF2-40B4-BE49-F238E27FC236}">
                <a16:creationId xmlns:a16="http://schemas.microsoft.com/office/drawing/2014/main" id="{15600A98-B46B-4813-8DE5-BFC80AC18284}"/>
              </a:ext>
            </a:extLst>
          </p:cNvPr>
          <p:cNvCxnSpPr>
            <a:cxnSpLocks/>
            <a:stCxn id="13" idx="0"/>
            <a:endCxn id="2" idx="3"/>
          </p:cNvCxnSpPr>
          <p:nvPr/>
        </p:nvCxnSpPr>
        <p:spPr>
          <a:xfrm rot="16200000" flipV="1">
            <a:off x="4806636" y="181356"/>
            <a:ext cx="878702" cy="209057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Curved 17">
            <a:extLst>
              <a:ext uri="{FF2B5EF4-FFF2-40B4-BE49-F238E27FC236}">
                <a16:creationId xmlns:a16="http://schemas.microsoft.com/office/drawing/2014/main" id="{9D49AF8D-47E4-41E3-A870-F60834C09AF6}"/>
              </a:ext>
            </a:extLst>
          </p:cNvPr>
          <p:cNvCxnSpPr>
            <a:cxnSpLocks/>
            <a:stCxn id="13" idx="1"/>
            <a:endCxn id="3" idx="3"/>
          </p:cNvCxnSpPr>
          <p:nvPr/>
        </p:nvCxnSpPr>
        <p:spPr>
          <a:xfrm rot="10800000">
            <a:off x="3720171" y="2073540"/>
            <a:ext cx="1238762" cy="127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Curved 19">
            <a:extLst>
              <a:ext uri="{FF2B5EF4-FFF2-40B4-BE49-F238E27FC236}">
                <a16:creationId xmlns:a16="http://schemas.microsoft.com/office/drawing/2014/main" id="{D441FFE7-C985-44FC-94DD-8BE8741089AD}"/>
              </a:ext>
            </a:extLst>
          </p:cNvPr>
          <p:cNvCxnSpPr>
            <a:cxnSpLocks/>
            <a:stCxn id="13" idx="2"/>
            <a:endCxn id="4" idx="3"/>
          </p:cNvCxnSpPr>
          <p:nvPr/>
        </p:nvCxnSpPr>
        <p:spPr>
          <a:xfrm rot="5400000">
            <a:off x="4565015" y="1871771"/>
            <a:ext cx="1116949" cy="2335574"/>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or: Curved 21">
            <a:extLst>
              <a:ext uri="{FF2B5EF4-FFF2-40B4-BE49-F238E27FC236}">
                <a16:creationId xmlns:a16="http://schemas.microsoft.com/office/drawing/2014/main" id="{364DF864-D885-4979-A2A6-862CD0475576}"/>
              </a:ext>
            </a:extLst>
          </p:cNvPr>
          <p:cNvCxnSpPr>
            <a:cxnSpLocks/>
            <a:stCxn id="13" idx="2"/>
            <a:endCxn id="5" idx="3"/>
          </p:cNvCxnSpPr>
          <p:nvPr/>
        </p:nvCxnSpPr>
        <p:spPr>
          <a:xfrm rot="5400000">
            <a:off x="3637232" y="3295304"/>
            <a:ext cx="3468265" cy="1839824"/>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or: Curved 23">
            <a:extLst>
              <a:ext uri="{FF2B5EF4-FFF2-40B4-BE49-F238E27FC236}">
                <a16:creationId xmlns:a16="http://schemas.microsoft.com/office/drawing/2014/main" id="{E674EBD1-450E-4A21-8326-0630DCCE52C2}"/>
              </a:ext>
            </a:extLst>
          </p:cNvPr>
          <p:cNvCxnSpPr>
            <a:cxnSpLocks/>
            <a:stCxn id="13" idx="2"/>
            <a:endCxn id="14" idx="3"/>
          </p:cNvCxnSpPr>
          <p:nvPr/>
        </p:nvCxnSpPr>
        <p:spPr>
          <a:xfrm rot="16200000" flipH="1">
            <a:off x="5834006" y="2938353"/>
            <a:ext cx="2832343" cy="1917803"/>
          </a:xfrm>
          <a:prstGeom prst="curvedConnector4">
            <a:avLst>
              <a:gd name="adj1" fmla="val 22733"/>
              <a:gd name="adj2" fmla="val 11192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a16="http://schemas.microsoft.com/office/drawing/2014/main" id="{699933C1-9D98-4D9D-ADF1-1280ACB1BB7E}"/>
              </a:ext>
            </a:extLst>
          </p:cNvPr>
          <p:cNvCxnSpPr>
            <a:cxnSpLocks/>
            <a:endCxn id="11" idx="0"/>
          </p:cNvCxnSpPr>
          <p:nvPr/>
        </p:nvCxnSpPr>
        <p:spPr>
          <a:xfrm>
            <a:off x="7623618" y="2073540"/>
            <a:ext cx="2635373" cy="293377"/>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or: Curved 30">
            <a:extLst>
              <a:ext uri="{FF2B5EF4-FFF2-40B4-BE49-F238E27FC236}">
                <a16:creationId xmlns:a16="http://schemas.microsoft.com/office/drawing/2014/main" id="{8389E819-FC31-4A5D-8D10-F89FC706F6C9}"/>
              </a:ext>
            </a:extLst>
          </p:cNvPr>
          <p:cNvCxnSpPr>
            <a:cxnSpLocks/>
            <a:stCxn id="13" idx="0"/>
            <a:endCxn id="6" idx="1"/>
          </p:cNvCxnSpPr>
          <p:nvPr/>
        </p:nvCxnSpPr>
        <p:spPr>
          <a:xfrm rot="5400000" flipH="1" flipV="1">
            <a:off x="7275512" y="419032"/>
            <a:ext cx="262728" cy="223120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71382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FC12DDC-3CD0-4127-9EE5-C55DBF557089}"/>
              </a:ext>
            </a:extLst>
          </p:cNvPr>
          <p:cNvPicPr>
            <a:picLocks noChangeAspect="1"/>
          </p:cNvPicPr>
          <p:nvPr/>
        </p:nvPicPr>
        <p:blipFill>
          <a:blip r:embed="rId3"/>
          <a:stretch>
            <a:fillRect/>
          </a:stretch>
        </p:blipFill>
        <p:spPr>
          <a:xfrm>
            <a:off x="396716" y="0"/>
            <a:ext cx="7567339" cy="3943433"/>
          </a:xfrm>
          <a:prstGeom prst="rect">
            <a:avLst/>
          </a:prstGeom>
        </p:spPr>
      </p:pic>
    </p:spTree>
    <p:extLst>
      <p:ext uri="{BB962C8B-B14F-4D97-AF65-F5344CB8AC3E}">
        <p14:creationId xmlns:p14="http://schemas.microsoft.com/office/powerpoint/2010/main" val="1402393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EEEDAEF-CCB7-4599-A0AC-61A8C59217D6}"/>
              </a:ext>
            </a:extLst>
          </p:cNvPr>
          <p:cNvPicPr>
            <a:picLocks noChangeAspect="1"/>
          </p:cNvPicPr>
          <p:nvPr/>
        </p:nvPicPr>
        <p:blipFill>
          <a:blip r:embed="rId3"/>
          <a:stretch>
            <a:fillRect/>
          </a:stretch>
        </p:blipFill>
        <p:spPr>
          <a:xfrm>
            <a:off x="2984340" y="0"/>
            <a:ext cx="6223320" cy="3930852"/>
          </a:xfrm>
          <a:prstGeom prst="rect">
            <a:avLst/>
          </a:prstGeom>
        </p:spPr>
      </p:pic>
      <p:pic>
        <p:nvPicPr>
          <p:cNvPr id="3" name="Picture 2">
            <a:extLst>
              <a:ext uri="{FF2B5EF4-FFF2-40B4-BE49-F238E27FC236}">
                <a16:creationId xmlns:a16="http://schemas.microsoft.com/office/drawing/2014/main" id="{3F2A731E-17CC-41B5-AA1C-79450F9E2754}"/>
              </a:ext>
            </a:extLst>
          </p:cNvPr>
          <p:cNvPicPr>
            <a:picLocks noChangeAspect="1"/>
          </p:cNvPicPr>
          <p:nvPr/>
        </p:nvPicPr>
        <p:blipFill>
          <a:blip r:embed="rId4"/>
          <a:stretch>
            <a:fillRect/>
          </a:stretch>
        </p:blipFill>
        <p:spPr>
          <a:xfrm>
            <a:off x="3041493" y="4162415"/>
            <a:ext cx="6166167" cy="387370"/>
          </a:xfrm>
          <a:prstGeom prst="rect">
            <a:avLst/>
          </a:prstGeom>
        </p:spPr>
      </p:pic>
      <p:pic>
        <p:nvPicPr>
          <p:cNvPr id="4" name="Picture 3">
            <a:extLst>
              <a:ext uri="{FF2B5EF4-FFF2-40B4-BE49-F238E27FC236}">
                <a16:creationId xmlns:a16="http://schemas.microsoft.com/office/drawing/2014/main" id="{6F4E715A-8719-490C-A815-051D94BD6B13}"/>
              </a:ext>
            </a:extLst>
          </p:cNvPr>
          <p:cNvPicPr>
            <a:picLocks noChangeAspect="1"/>
          </p:cNvPicPr>
          <p:nvPr/>
        </p:nvPicPr>
        <p:blipFill>
          <a:blip r:embed="rId5"/>
          <a:stretch>
            <a:fillRect/>
          </a:stretch>
        </p:blipFill>
        <p:spPr>
          <a:xfrm>
            <a:off x="3136748" y="4508284"/>
            <a:ext cx="6013759" cy="546128"/>
          </a:xfrm>
          <a:prstGeom prst="rect">
            <a:avLst/>
          </a:prstGeom>
        </p:spPr>
      </p:pic>
    </p:spTree>
    <p:extLst>
      <p:ext uri="{BB962C8B-B14F-4D97-AF65-F5344CB8AC3E}">
        <p14:creationId xmlns:p14="http://schemas.microsoft.com/office/powerpoint/2010/main" val="32286326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2027348-45AC-43BA-8C51-763CC9DBBEA5}"/>
              </a:ext>
            </a:extLst>
          </p:cNvPr>
          <p:cNvPicPr>
            <a:picLocks noChangeAspect="1"/>
          </p:cNvPicPr>
          <p:nvPr/>
        </p:nvPicPr>
        <p:blipFill>
          <a:blip r:embed="rId3"/>
          <a:stretch>
            <a:fillRect/>
          </a:stretch>
        </p:blipFill>
        <p:spPr>
          <a:xfrm>
            <a:off x="1339683" y="892150"/>
            <a:ext cx="6490034" cy="958899"/>
          </a:xfrm>
          <a:prstGeom prst="rect">
            <a:avLst/>
          </a:prstGeom>
        </p:spPr>
      </p:pic>
    </p:spTree>
    <p:extLst>
      <p:ext uri="{BB962C8B-B14F-4D97-AF65-F5344CB8AC3E}">
        <p14:creationId xmlns:p14="http://schemas.microsoft.com/office/powerpoint/2010/main" val="7577112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5212869-B38C-4E55-B19E-516C99A58030}"/>
              </a:ext>
            </a:extLst>
          </p:cNvPr>
          <p:cNvPicPr>
            <a:picLocks noChangeAspect="1"/>
          </p:cNvPicPr>
          <p:nvPr/>
        </p:nvPicPr>
        <p:blipFill>
          <a:blip r:embed="rId3"/>
          <a:stretch>
            <a:fillRect/>
          </a:stretch>
        </p:blipFill>
        <p:spPr>
          <a:xfrm>
            <a:off x="2133434" y="126982"/>
            <a:ext cx="6451932" cy="685835"/>
          </a:xfrm>
          <a:prstGeom prst="rect">
            <a:avLst/>
          </a:prstGeom>
        </p:spPr>
      </p:pic>
      <p:pic>
        <p:nvPicPr>
          <p:cNvPr id="3" name="Picture 2">
            <a:extLst>
              <a:ext uri="{FF2B5EF4-FFF2-40B4-BE49-F238E27FC236}">
                <a16:creationId xmlns:a16="http://schemas.microsoft.com/office/drawing/2014/main" id="{8B671C9F-3204-4CE0-8EEA-6328A45C79D7}"/>
              </a:ext>
            </a:extLst>
          </p:cNvPr>
          <p:cNvPicPr>
            <a:picLocks noChangeAspect="1"/>
          </p:cNvPicPr>
          <p:nvPr/>
        </p:nvPicPr>
        <p:blipFill>
          <a:blip r:embed="rId4"/>
          <a:stretch>
            <a:fillRect/>
          </a:stretch>
        </p:blipFill>
        <p:spPr>
          <a:xfrm>
            <a:off x="2450951" y="812817"/>
            <a:ext cx="6134415" cy="1803493"/>
          </a:xfrm>
          <a:prstGeom prst="rect">
            <a:avLst/>
          </a:prstGeom>
        </p:spPr>
      </p:pic>
    </p:spTree>
    <p:extLst>
      <p:ext uri="{BB962C8B-B14F-4D97-AF65-F5344CB8AC3E}">
        <p14:creationId xmlns:p14="http://schemas.microsoft.com/office/powerpoint/2010/main" val="26241283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6AEC0D5-4E06-421A-921C-DAF9D22366BF}"/>
              </a:ext>
            </a:extLst>
          </p:cNvPr>
          <p:cNvPicPr>
            <a:picLocks noChangeAspect="1"/>
          </p:cNvPicPr>
          <p:nvPr/>
        </p:nvPicPr>
        <p:blipFill>
          <a:blip r:embed="rId3"/>
          <a:stretch>
            <a:fillRect/>
          </a:stretch>
        </p:blipFill>
        <p:spPr>
          <a:xfrm>
            <a:off x="3000216" y="2612983"/>
            <a:ext cx="6191568" cy="1632034"/>
          </a:xfrm>
          <a:prstGeom prst="rect">
            <a:avLst/>
          </a:prstGeom>
        </p:spPr>
      </p:pic>
    </p:spTree>
    <p:extLst>
      <p:ext uri="{BB962C8B-B14F-4D97-AF65-F5344CB8AC3E}">
        <p14:creationId xmlns:p14="http://schemas.microsoft.com/office/powerpoint/2010/main" val="39580332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B3C1848-A7D5-4DAD-82D4-AF0B0705799F}"/>
              </a:ext>
            </a:extLst>
          </p:cNvPr>
          <p:cNvPicPr>
            <a:picLocks noChangeAspect="1"/>
          </p:cNvPicPr>
          <p:nvPr/>
        </p:nvPicPr>
        <p:blipFill>
          <a:blip r:embed="rId3"/>
          <a:stretch>
            <a:fillRect/>
          </a:stretch>
        </p:blipFill>
        <p:spPr>
          <a:xfrm>
            <a:off x="3405439" y="0"/>
            <a:ext cx="5150115" cy="1663786"/>
          </a:xfrm>
          <a:prstGeom prst="rect">
            <a:avLst/>
          </a:prstGeom>
        </p:spPr>
      </p:pic>
      <p:pic>
        <p:nvPicPr>
          <p:cNvPr id="3" name="Picture 2">
            <a:extLst>
              <a:ext uri="{FF2B5EF4-FFF2-40B4-BE49-F238E27FC236}">
                <a16:creationId xmlns:a16="http://schemas.microsoft.com/office/drawing/2014/main" id="{CFB75B56-1E64-4C4F-A2AC-A60144B242D3}"/>
              </a:ext>
            </a:extLst>
          </p:cNvPr>
          <p:cNvPicPr>
            <a:picLocks noChangeAspect="1"/>
          </p:cNvPicPr>
          <p:nvPr/>
        </p:nvPicPr>
        <p:blipFill>
          <a:blip r:embed="rId4"/>
          <a:stretch>
            <a:fillRect/>
          </a:stretch>
        </p:blipFill>
        <p:spPr>
          <a:xfrm>
            <a:off x="2892260" y="2076380"/>
            <a:ext cx="6407479" cy="2705239"/>
          </a:xfrm>
          <a:prstGeom prst="rect">
            <a:avLst/>
          </a:prstGeom>
        </p:spPr>
      </p:pic>
      <p:sp>
        <p:nvSpPr>
          <p:cNvPr id="4" name="Oval 3">
            <a:extLst>
              <a:ext uri="{FF2B5EF4-FFF2-40B4-BE49-F238E27FC236}">
                <a16:creationId xmlns:a16="http://schemas.microsoft.com/office/drawing/2014/main" id="{E2055E0D-831C-4132-B06C-A7B7789535DE}"/>
              </a:ext>
            </a:extLst>
          </p:cNvPr>
          <p:cNvSpPr/>
          <p:nvPr/>
        </p:nvSpPr>
        <p:spPr>
          <a:xfrm>
            <a:off x="3232150" y="2489200"/>
            <a:ext cx="1200150" cy="2667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D028E2E4-1F31-4ACF-8853-67E93E6383D5}"/>
              </a:ext>
            </a:extLst>
          </p:cNvPr>
          <p:cNvSpPr/>
          <p:nvPr/>
        </p:nvSpPr>
        <p:spPr>
          <a:xfrm>
            <a:off x="3232150" y="2755900"/>
            <a:ext cx="1200150" cy="2222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E875F40-A3B3-4EE4-8AF5-B83E287C5F46}"/>
              </a:ext>
            </a:extLst>
          </p:cNvPr>
          <p:cNvSpPr/>
          <p:nvPr/>
        </p:nvSpPr>
        <p:spPr>
          <a:xfrm>
            <a:off x="3149600" y="2978150"/>
            <a:ext cx="1200150" cy="2222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30DA36F-A3D2-40FD-BEB1-0DE89D688F28}"/>
              </a:ext>
            </a:extLst>
          </p:cNvPr>
          <p:cNvSpPr/>
          <p:nvPr/>
        </p:nvSpPr>
        <p:spPr>
          <a:xfrm>
            <a:off x="3041650" y="3879850"/>
            <a:ext cx="1809750" cy="17145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24447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F47C81D-46D1-4C31-AEDF-F3D871FB7D45}"/>
              </a:ext>
            </a:extLst>
          </p:cNvPr>
          <p:cNvPicPr>
            <a:picLocks noChangeAspect="1"/>
          </p:cNvPicPr>
          <p:nvPr/>
        </p:nvPicPr>
        <p:blipFill>
          <a:blip r:embed="rId3"/>
          <a:stretch>
            <a:fillRect/>
          </a:stretch>
        </p:blipFill>
        <p:spPr>
          <a:xfrm>
            <a:off x="3000216" y="1514376"/>
            <a:ext cx="6191568" cy="3829247"/>
          </a:xfrm>
          <a:prstGeom prst="rect">
            <a:avLst/>
          </a:prstGeom>
        </p:spPr>
      </p:pic>
      <p:pic>
        <p:nvPicPr>
          <p:cNvPr id="3" name="Picture 2">
            <a:extLst>
              <a:ext uri="{FF2B5EF4-FFF2-40B4-BE49-F238E27FC236}">
                <a16:creationId xmlns:a16="http://schemas.microsoft.com/office/drawing/2014/main" id="{F6063EC5-6B10-4DC8-8ED0-A5F7F07D17C1}"/>
              </a:ext>
            </a:extLst>
          </p:cNvPr>
          <p:cNvPicPr>
            <a:picLocks noChangeAspect="1"/>
          </p:cNvPicPr>
          <p:nvPr/>
        </p:nvPicPr>
        <p:blipFill>
          <a:blip r:embed="rId4"/>
          <a:stretch>
            <a:fillRect/>
          </a:stretch>
        </p:blipFill>
        <p:spPr>
          <a:xfrm>
            <a:off x="3057369" y="5537284"/>
            <a:ext cx="6134415" cy="527077"/>
          </a:xfrm>
          <a:prstGeom prst="rect">
            <a:avLst/>
          </a:prstGeom>
        </p:spPr>
      </p:pic>
    </p:spTree>
    <p:extLst>
      <p:ext uri="{BB962C8B-B14F-4D97-AF65-F5344CB8AC3E}">
        <p14:creationId xmlns:p14="http://schemas.microsoft.com/office/powerpoint/2010/main" val="8433932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72DFDA6-3C81-4A87-8419-43B3E4C13DD9}"/>
              </a:ext>
            </a:extLst>
          </p:cNvPr>
          <p:cNvPicPr>
            <a:picLocks noChangeAspect="1"/>
          </p:cNvPicPr>
          <p:nvPr/>
        </p:nvPicPr>
        <p:blipFill>
          <a:blip r:embed="rId3"/>
          <a:stretch>
            <a:fillRect/>
          </a:stretch>
        </p:blipFill>
        <p:spPr>
          <a:xfrm>
            <a:off x="2831932" y="2654260"/>
            <a:ext cx="6528135" cy="1549480"/>
          </a:xfrm>
          <a:prstGeom prst="rect">
            <a:avLst/>
          </a:prstGeom>
        </p:spPr>
      </p:pic>
    </p:spTree>
    <p:extLst>
      <p:ext uri="{BB962C8B-B14F-4D97-AF65-F5344CB8AC3E}">
        <p14:creationId xmlns:p14="http://schemas.microsoft.com/office/powerpoint/2010/main" val="38499438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CECC13B-0234-45CC-AF98-765D060D6066}"/>
              </a:ext>
            </a:extLst>
          </p:cNvPr>
          <p:cNvPicPr>
            <a:picLocks noChangeAspect="1"/>
          </p:cNvPicPr>
          <p:nvPr/>
        </p:nvPicPr>
        <p:blipFill>
          <a:blip r:embed="rId3"/>
          <a:stretch>
            <a:fillRect/>
          </a:stretch>
        </p:blipFill>
        <p:spPr>
          <a:xfrm>
            <a:off x="2819231" y="1514376"/>
            <a:ext cx="6553537" cy="3829247"/>
          </a:xfrm>
          <a:prstGeom prst="rect">
            <a:avLst/>
          </a:prstGeom>
        </p:spPr>
      </p:pic>
    </p:spTree>
    <p:extLst>
      <p:ext uri="{BB962C8B-B14F-4D97-AF65-F5344CB8AC3E}">
        <p14:creationId xmlns:p14="http://schemas.microsoft.com/office/powerpoint/2010/main" val="35211091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8151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2378606-415E-4007-AA61-D7DCEE4FA0E5}"/>
              </a:ext>
            </a:extLst>
          </p:cNvPr>
          <p:cNvSpPr/>
          <p:nvPr/>
        </p:nvSpPr>
        <p:spPr>
          <a:xfrm>
            <a:off x="4914634" y="2613912"/>
            <a:ext cx="2362729" cy="815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计算机的算术运算</a:t>
            </a:r>
            <a:endParaRPr lang="en-US" b="1" dirty="0">
              <a:latin typeface="微软雅黑" panose="020B0503020204020204" pitchFamily="34" charset="-122"/>
              <a:ea typeface="微软雅黑" panose="020B0503020204020204" pitchFamily="34" charset="-122"/>
            </a:endParaRPr>
          </a:p>
        </p:txBody>
      </p:sp>
      <p:grpSp>
        <p:nvGrpSpPr>
          <p:cNvPr id="5" name="Group 4">
            <a:extLst>
              <a:ext uri="{FF2B5EF4-FFF2-40B4-BE49-F238E27FC236}">
                <a16:creationId xmlns:a16="http://schemas.microsoft.com/office/drawing/2014/main" id="{9D8729DB-E193-481E-807E-B500DEEF7C48}"/>
              </a:ext>
            </a:extLst>
          </p:cNvPr>
          <p:cNvGrpSpPr/>
          <p:nvPr/>
        </p:nvGrpSpPr>
        <p:grpSpPr>
          <a:xfrm>
            <a:off x="956930" y="216407"/>
            <a:ext cx="3121208" cy="3212594"/>
            <a:chOff x="172158" y="216406"/>
            <a:chExt cx="4229100" cy="4352925"/>
          </a:xfrm>
        </p:grpSpPr>
        <p:pic>
          <p:nvPicPr>
            <p:cNvPr id="3" name="Picture 2">
              <a:extLst>
                <a:ext uri="{FF2B5EF4-FFF2-40B4-BE49-F238E27FC236}">
                  <a16:creationId xmlns:a16="http://schemas.microsoft.com/office/drawing/2014/main" id="{130D0531-6226-4FC5-AB99-A9272323E864}"/>
                </a:ext>
              </a:extLst>
            </p:cNvPr>
            <p:cNvPicPr>
              <a:picLocks noChangeAspect="1"/>
            </p:cNvPicPr>
            <p:nvPr/>
          </p:nvPicPr>
          <p:blipFill>
            <a:blip r:embed="rId3"/>
            <a:stretch>
              <a:fillRect/>
            </a:stretch>
          </p:blipFill>
          <p:spPr>
            <a:xfrm>
              <a:off x="172158" y="216406"/>
              <a:ext cx="4229100" cy="2695575"/>
            </a:xfrm>
            <a:prstGeom prst="rect">
              <a:avLst/>
            </a:prstGeom>
          </p:spPr>
        </p:pic>
        <p:pic>
          <p:nvPicPr>
            <p:cNvPr id="4" name="Picture 3">
              <a:extLst>
                <a:ext uri="{FF2B5EF4-FFF2-40B4-BE49-F238E27FC236}">
                  <a16:creationId xmlns:a16="http://schemas.microsoft.com/office/drawing/2014/main" id="{4038C49D-271E-4A18-B2A4-941A95728D9B}"/>
                </a:ext>
              </a:extLst>
            </p:cNvPr>
            <p:cNvPicPr>
              <a:picLocks noChangeAspect="1"/>
            </p:cNvPicPr>
            <p:nvPr/>
          </p:nvPicPr>
          <p:blipFill>
            <a:blip r:embed="rId4"/>
            <a:stretch>
              <a:fillRect/>
            </a:stretch>
          </p:blipFill>
          <p:spPr>
            <a:xfrm>
              <a:off x="419808" y="2911981"/>
              <a:ext cx="3981450" cy="1657350"/>
            </a:xfrm>
            <a:prstGeom prst="rect">
              <a:avLst/>
            </a:prstGeom>
          </p:spPr>
        </p:pic>
      </p:grpSp>
      <p:pic>
        <p:nvPicPr>
          <p:cNvPr id="6" name="Picture 5">
            <a:extLst>
              <a:ext uri="{FF2B5EF4-FFF2-40B4-BE49-F238E27FC236}">
                <a16:creationId xmlns:a16="http://schemas.microsoft.com/office/drawing/2014/main" id="{38BE74D5-8859-4667-A04A-68206B39C17B}"/>
              </a:ext>
            </a:extLst>
          </p:cNvPr>
          <p:cNvPicPr>
            <a:picLocks noChangeAspect="1"/>
          </p:cNvPicPr>
          <p:nvPr/>
        </p:nvPicPr>
        <p:blipFill>
          <a:blip r:embed="rId5"/>
          <a:stretch>
            <a:fillRect/>
          </a:stretch>
        </p:blipFill>
        <p:spPr>
          <a:xfrm>
            <a:off x="2517534" y="4749589"/>
            <a:ext cx="3121208" cy="1740267"/>
          </a:xfrm>
          <a:prstGeom prst="rect">
            <a:avLst/>
          </a:prstGeom>
        </p:spPr>
      </p:pic>
      <p:pic>
        <p:nvPicPr>
          <p:cNvPr id="7" name="Picture 6">
            <a:extLst>
              <a:ext uri="{FF2B5EF4-FFF2-40B4-BE49-F238E27FC236}">
                <a16:creationId xmlns:a16="http://schemas.microsoft.com/office/drawing/2014/main" id="{98D8E544-756E-4B2C-AC02-291E477ABBE0}"/>
              </a:ext>
            </a:extLst>
          </p:cNvPr>
          <p:cNvPicPr>
            <a:picLocks noChangeAspect="1"/>
          </p:cNvPicPr>
          <p:nvPr/>
        </p:nvPicPr>
        <p:blipFill>
          <a:blip r:embed="rId6"/>
          <a:stretch>
            <a:fillRect/>
          </a:stretch>
        </p:blipFill>
        <p:spPr>
          <a:xfrm>
            <a:off x="7731420" y="589123"/>
            <a:ext cx="4171950" cy="1628775"/>
          </a:xfrm>
          <a:prstGeom prst="rect">
            <a:avLst/>
          </a:prstGeom>
        </p:spPr>
      </p:pic>
      <p:cxnSp>
        <p:nvCxnSpPr>
          <p:cNvPr id="9" name="Connector: Curved 8">
            <a:extLst>
              <a:ext uri="{FF2B5EF4-FFF2-40B4-BE49-F238E27FC236}">
                <a16:creationId xmlns:a16="http://schemas.microsoft.com/office/drawing/2014/main" id="{E13842B4-5A5D-4105-ABB2-ACDE0FB03C6E}"/>
              </a:ext>
            </a:extLst>
          </p:cNvPr>
          <p:cNvCxnSpPr>
            <a:stCxn id="2" idx="0"/>
            <a:endCxn id="3" idx="3"/>
          </p:cNvCxnSpPr>
          <p:nvPr/>
        </p:nvCxnSpPr>
        <p:spPr>
          <a:xfrm rot="16200000" flipV="1">
            <a:off x="4385671" y="903583"/>
            <a:ext cx="1402796" cy="201786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Curved 10">
            <a:extLst>
              <a:ext uri="{FF2B5EF4-FFF2-40B4-BE49-F238E27FC236}">
                <a16:creationId xmlns:a16="http://schemas.microsoft.com/office/drawing/2014/main" id="{C63E15A5-8239-4D65-9755-AF3E012F4ABE}"/>
              </a:ext>
            </a:extLst>
          </p:cNvPr>
          <p:cNvCxnSpPr>
            <a:stCxn id="2" idx="2"/>
            <a:endCxn id="6" idx="0"/>
          </p:cNvCxnSpPr>
          <p:nvPr/>
        </p:nvCxnSpPr>
        <p:spPr>
          <a:xfrm rot="5400000">
            <a:off x="4426775" y="3080364"/>
            <a:ext cx="1320589" cy="201786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or: Curved 13">
            <a:extLst>
              <a:ext uri="{FF2B5EF4-FFF2-40B4-BE49-F238E27FC236}">
                <a16:creationId xmlns:a16="http://schemas.microsoft.com/office/drawing/2014/main" id="{B2038A4F-B507-4392-824F-8C78DA0858C8}"/>
              </a:ext>
            </a:extLst>
          </p:cNvPr>
          <p:cNvCxnSpPr>
            <a:stCxn id="2" idx="0"/>
          </p:cNvCxnSpPr>
          <p:nvPr/>
        </p:nvCxnSpPr>
        <p:spPr>
          <a:xfrm rot="5400000" flipH="1" flipV="1">
            <a:off x="6408742" y="1090767"/>
            <a:ext cx="1210402" cy="183588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21107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0378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DFFF7E5-B238-430B-B50F-DD88A78B5F16}"/>
              </a:ext>
            </a:extLst>
          </p:cNvPr>
          <p:cNvSpPr/>
          <p:nvPr/>
        </p:nvSpPr>
        <p:spPr>
          <a:xfrm>
            <a:off x="4914634" y="2613912"/>
            <a:ext cx="2362729" cy="815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微软雅黑" panose="020B0503020204020204" pitchFamily="34" charset="-122"/>
                <a:ea typeface="微软雅黑" panose="020B0503020204020204" pitchFamily="34" charset="-122"/>
              </a:rPr>
              <a:t>4</a:t>
            </a:r>
            <a:r>
              <a:rPr lang="zh-CN" altLang="en-US" b="1" dirty="0">
                <a:latin typeface="微软雅黑" panose="020B0503020204020204" pitchFamily="34" charset="-122"/>
                <a:ea typeface="微软雅黑" panose="020B0503020204020204" pitchFamily="34" charset="-122"/>
              </a:rPr>
              <a:t>处理器</a:t>
            </a:r>
            <a:endParaRPr lang="en-US" b="1" dirty="0">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9EC874AA-9DB5-48B3-92F5-09F10F21D7A2}"/>
              </a:ext>
            </a:extLst>
          </p:cNvPr>
          <p:cNvPicPr>
            <a:picLocks noChangeAspect="1"/>
          </p:cNvPicPr>
          <p:nvPr/>
        </p:nvPicPr>
        <p:blipFill>
          <a:blip r:embed="rId3"/>
          <a:stretch>
            <a:fillRect/>
          </a:stretch>
        </p:blipFill>
        <p:spPr>
          <a:xfrm>
            <a:off x="401933" y="131592"/>
            <a:ext cx="3064282" cy="1646791"/>
          </a:xfrm>
          <a:prstGeom prst="rect">
            <a:avLst/>
          </a:prstGeom>
        </p:spPr>
      </p:pic>
      <p:pic>
        <p:nvPicPr>
          <p:cNvPr id="5" name="Picture 4">
            <a:extLst>
              <a:ext uri="{FF2B5EF4-FFF2-40B4-BE49-F238E27FC236}">
                <a16:creationId xmlns:a16="http://schemas.microsoft.com/office/drawing/2014/main" id="{C56D9ACD-8690-4268-849B-186E131EA097}"/>
              </a:ext>
            </a:extLst>
          </p:cNvPr>
          <p:cNvPicPr>
            <a:picLocks noChangeAspect="1"/>
          </p:cNvPicPr>
          <p:nvPr/>
        </p:nvPicPr>
        <p:blipFill>
          <a:blip r:embed="rId4"/>
          <a:stretch>
            <a:fillRect/>
          </a:stretch>
        </p:blipFill>
        <p:spPr>
          <a:xfrm>
            <a:off x="401933" y="2258045"/>
            <a:ext cx="3064282" cy="1907288"/>
          </a:xfrm>
          <a:prstGeom prst="rect">
            <a:avLst/>
          </a:prstGeom>
        </p:spPr>
      </p:pic>
      <p:grpSp>
        <p:nvGrpSpPr>
          <p:cNvPr id="8" name="Group 7">
            <a:extLst>
              <a:ext uri="{FF2B5EF4-FFF2-40B4-BE49-F238E27FC236}">
                <a16:creationId xmlns:a16="http://schemas.microsoft.com/office/drawing/2014/main" id="{CFCB387C-7446-4B3F-9538-FA63816CC47C}"/>
              </a:ext>
            </a:extLst>
          </p:cNvPr>
          <p:cNvGrpSpPr/>
          <p:nvPr/>
        </p:nvGrpSpPr>
        <p:grpSpPr>
          <a:xfrm>
            <a:off x="401933" y="4644995"/>
            <a:ext cx="3585051" cy="1646791"/>
            <a:chOff x="7277363" y="337287"/>
            <a:chExt cx="4181475" cy="1920758"/>
          </a:xfrm>
        </p:grpSpPr>
        <p:pic>
          <p:nvPicPr>
            <p:cNvPr id="6" name="Picture 5">
              <a:extLst>
                <a:ext uri="{FF2B5EF4-FFF2-40B4-BE49-F238E27FC236}">
                  <a16:creationId xmlns:a16="http://schemas.microsoft.com/office/drawing/2014/main" id="{E6967E20-1817-44DC-A253-4FE6EB68DC16}"/>
                </a:ext>
              </a:extLst>
            </p:cNvPr>
            <p:cNvPicPr>
              <a:picLocks noChangeAspect="1"/>
            </p:cNvPicPr>
            <p:nvPr/>
          </p:nvPicPr>
          <p:blipFill>
            <a:blip r:embed="rId5"/>
            <a:stretch>
              <a:fillRect/>
            </a:stretch>
          </p:blipFill>
          <p:spPr>
            <a:xfrm>
              <a:off x="7277363" y="337287"/>
              <a:ext cx="4181475" cy="1000125"/>
            </a:xfrm>
            <a:prstGeom prst="rect">
              <a:avLst/>
            </a:prstGeom>
          </p:spPr>
        </p:pic>
        <p:pic>
          <p:nvPicPr>
            <p:cNvPr id="7" name="Picture 6">
              <a:extLst>
                <a:ext uri="{FF2B5EF4-FFF2-40B4-BE49-F238E27FC236}">
                  <a16:creationId xmlns:a16="http://schemas.microsoft.com/office/drawing/2014/main" id="{4DCCFF95-D5A8-46C2-96C0-1DACC1761CAC}"/>
                </a:ext>
              </a:extLst>
            </p:cNvPr>
            <p:cNvPicPr>
              <a:picLocks noChangeAspect="1"/>
            </p:cNvPicPr>
            <p:nvPr/>
          </p:nvPicPr>
          <p:blipFill>
            <a:blip r:embed="rId6"/>
            <a:stretch>
              <a:fillRect/>
            </a:stretch>
          </p:blipFill>
          <p:spPr>
            <a:xfrm>
              <a:off x="7500467" y="1298722"/>
              <a:ext cx="3958371" cy="959323"/>
            </a:xfrm>
            <a:prstGeom prst="rect">
              <a:avLst/>
            </a:prstGeom>
          </p:spPr>
        </p:pic>
      </p:grpSp>
      <p:pic>
        <p:nvPicPr>
          <p:cNvPr id="9" name="Picture 8">
            <a:extLst>
              <a:ext uri="{FF2B5EF4-FFF2-40B4-BE49-F238E27FC236}">
                <a16:creationId xmlns:a16="http://schemas.microsoft.com/office/drawing/2014/main" id="{34FC0D1A-904D-47BC-8195-A2FAB1321A61}"/>
              </a:ext>
            </a:extLst>
          </p:cNvPr>
          <p:cNvPicPr>
            <a:picLocks noChangeAspect="1"/>
          </p:cNvPicPr>
          <p:nvPr/>
        </p:nvPicPr>
        <p:blipFill>
          <a:blip r:embed="rId7"/>
          <a:stretch>
            <a:fillRect/>
          </a:stretch>
        </p:blipFill>
        <p:spPr>
          <a:xfrm>
            <a:off x="7733302" y="131592"/>
            <a:ext cx="4248150" cy="1285875"/>
          </a:xfrm>
          <a:prstGeom prst="rect">
            <a:avLst/>
          </a:prstGeom>
        </p:spPr>
      </p:pic>
      <p:pic>
        <p:nvPicPr>
          <p:cNvPr id="10" name="Picture 9">
            <a:extLst>
              <a:ext uri="{FF2B5EF4-FFF2-40B4-BE49-F238E27FC236}">
                <a16:creationId xmlns:a16="http://schemas.microsoft.com/office/drawing/2014/main" id="{B989F69A-ACBA-4F67-9FB8-E0C566B91F47}"/>
              </a:ext>
            </a:extLst>
          </p:cNvPr>
          <p:cNvPicPr>
            <a:picLocks noChangeAspect="1"/>
          </p:cNvPicPr>
          <p:nvPr/>
        </p:nvPicPr>
        <p:blipFill>
          <a:blip r:embed="rId8"/>
          <a:stretch>
            <a:fillRect/>
          </a:stretch>
        </p:blipFill>
        <p:spPr>
          <a:xfrm>
            <a:off x="7714252" y="2622991"/>
            <a:ext cx="4286250" cy="3257550"/>
          </a:xfrm>
          <a:prstGeom prst="rect">
            <a:avLst/>
          </a:prstGeom>
        </p:spPr>
      </p:pic>
      <p:cxnSp>
        <p:nvCxnSpPr>
          <p:cNvPr id="12" name="Connector: Curved 11">
            <a:extLst>
              <a:ext uri="{FF2B5EF4-FFF2-40B4-BE49-F238E27FC236}">
                <a16:creationId xmlns:a16="http://schemas.microsoft.com/office/drawing/2014/main" id="{88102882-FED5-47FB-8B69-5AF93B102949}"/>
              </a:ext>
            </a:extLst>
          </p:cNvPr>
          <p:cNvCxnSpPr>
            <a:stCxn id="2" idx="0"/>
            <a:endCxn id="3" idx="3"/>
          </p:cNvCxnSpPr>
          <p:nvPr/>
        </p:nvCxnSpPr>
        <p:spPr>
          <a:xfrm rot="16200000" flipV="1">
            <a:off x="3951645" y="469558"/>
            <a:ext cx="1658924" cy="2629784"/>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or: Curved 13">
            <a:extLst>
              <a:ext uri="{FF2B5EF4-FFF2-40B4-BE49-F238E27FC236}">
                <a16:creationId xmlns:a16="http://schemas.microsoft.com/office/drawing/2014/main" id="{11431906-0834-4DE8-BBE7-FE6D12B5BDDB}"/>
              </a:ext>
            </a:extLst>
          </p:cNvPr>
          <p:cNvCxnSpPr>
            <a:stCxn id="2" idx="0"/>
            <a:endCxn id="5" idx="0"/>
          </p:cNvCxnSpPr>
          <p:nvPr/>
        </p:nvCxnSpPr>
        <p:spPr>
          <a:xfrm rot="16200000" flipV="1">
            <a:off x="3837104" y="355016"/>
            <a:ext cx="355867" cy="4161925"/>
          </a:xfrm>
          <a:prstGeom prst="curvedConnector3">
            <a:avLst>
              <a:gd name="adj1" fmla="val 16423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DAA1F16B-3E41-4A19-B369-22D3A7DE3596}"/>
              </a:ext>
            </a:extLst>
          </p:cNvPr>
          <p:cNvCxnSpPr>
            <a:cxnSpLocks/>
            <a:stCxn id="2" idx="2"/>
            <a:endCxn id="7" idx="3"/>
          </p:cNvCxnSpPr>
          <p:nvPr/>
        </p:nvCxnSpPr>
        <p:spPr>
          <a:xfrm rot="5400000">
            <a:off x="3815722" y="3600263"/>
            <a:ext cx="2451541" cy="210901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ctor: Curved 18">
            <a:extLst>
              <a:ext uri="{FF2B5EF4-FFF2-40B4-BE49-F238E27FC236}">
                <a16:creationId xmlns:a16="http://schemas.microsoft.com/office/drawing/2014/main" id="{3638254E-D72C-470F-A460-8D34F512795A}"/>
              </a:ext>
            </a:extLst>
          </p:cNvPr>
          <p:cNvCxnSpPr>
            <a:stCxn id="2" idx="0"/>
            <a:endCxn id="9" idx="1"/>
          </p:cNvCxnSpPr>
          <p:nvPr/>
        </p:nvCxnSpPr>
        <p:spPr>
          <a:xfrm rot="5400000" flipH="1" flipV="1">
            <a:off x="5994959" y="875570"/>
            <a:ext cx="1839382" cy="1637303"/>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onnector: Curved 20">
            <a:extLst>
              <a:ext uri="{FF2B5EF4-FFF2-40B4-BE49-F238E27FC236}">
                <a16:creationId xmlns:a16="http://schemas.microsoft.com/office/drawing/2014/main" id="{C65122C6-A9C4-4628-95C6-BEA6AD44CBF4}"/>
              </a:ext>
            </a:extLst>
          </p:cNvPr>
          <p:cNvCxnSpPr>
            <a:stCxn id="2" idx="2"/>
            <a:endCxn id="10" idx="1"/>
          </p:cNvCxnSpPr>
          <p:nvPr/>
        </p:nvCxnSpPr>
        <p:spPr>
          <a:xfrm rot="16200000" flipH="1">
            <a:off x="6493742" y="3031256"/>
            <a:ext cx="822766" cy="1618253"/>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60200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61DB7C6-AC48-4D48-AE5C-C747A8D6E4B0}"/>
              </a:ext>
            </a:extLst>
          </p:cNvPr>
          <p:cNvSpPr/>
          <p:nvPr/>
        </p:nvSpPr>
        <p:spPr>
          <a:xfrm>
            <a:off x="4914634" y="2613912"/>
            <a:ext cx="2362729" cy="815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微软雅黑" panose="020B0503020204020204" pitchFamily="34" charset="-122"/>
                <a:ea typeface="微软雅黑" panose="020B0503020204020204" pitchFamily="34" charset="-122"/>
              </a:rPr>
              <a:t>5</a:t>
            </a:r>
            <a:r>
              <a:rPr lang="zh-CN" altLang="en-US" b="1" dirty="0">
                <a:latin typeface="微软雅黑" panose="020B0503020204020204" pitchFamily="34" charset="-122"/>
                <a:ea typeface="微软雅黑" panose="020B0503020204020204" pitchFamily="34" charset="-122"/>
              </a:rPr>
              <a:t>大容量和高速度：</a:t>
            </a:r>
            <a:endParaRPr lang="en-US" altLang="zh-CN" b="1" dirty="0">
              <a:latin typeface="微软雅黑" panose="020B0503020204020204" pitchFamily="34" charset="-122"/>
              <a:ea typeface="微软雅黑" panose="020B0503020204020204" pitchFamily="34" charset="-122"/>
            </a:endParaRPr>
          </a:p>
          <a:p>
            <a:pPr algn="ctr"/>
            <a:r>
              <a:rPr lang="zh-CN" altLang="en-US" b="1" dirty="0">
                <a:latin typeface="微软雅黑" panose="020B0503020204020204" pitchFamily="34" charset="-122"/>
                <a:ea typeface="微软雅黑" panose="020B0503020204020204" pitchFamily="34" charset="-122"/>
              </a:rPr>
              <a:t>开发存储器层次结构</a:t>
            </a:r>
            <a:endParaRPr lang="en-US" b="1" dirty="0">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41E73745-5AFA-42E1-838F-0C14075FCB23}"/>
              </a:ext>
            </a:extLst>
          </p:cNvPr>
          <p:cNvPicPr>
            <a:picLocks noChangeAspect="1"/>
          </p:cNvPicPr>
          <p:nvPr/>
        </p:nvPicPr>
        <p:blipFill>
          <a:blip r:embed="rId2"/>
          <a:stretch>
            <a:fillRect/>
          </a:stretch>
        </p:blipFill>
        <p:spPr>
          <a:xfrm>
            <a:off x="285750" y="282427"/>
            <a:ext cx="3028366" cy="1165787"/>
          </a:xfrm>
          <a:prstGeom prst="rect">
            <a:avLst/>
          </a:prstGeom>
        </p:spPr>
      </p:pic>
      <p:pic>
        <p:nvPicPr>
          <p:cNvPr id="4" name="Picture 3">
            <a:extLst>
              <a:ext uri="{FF2B5EF4-FFF2-40B4-BE49-F238E27FC236}">
                <a16:creationId xmlns:a16="http://schemas.microsoft.com/office/drawing/2014/main" id="{B85E8DE9-4DD9-4D81-AF72-A5704BCFF2F8}"/>
              </a:ext>
            </a:extLst>
          </p:cNvPr>
          <p:cNvPicPr>
            <a:picLocks noChangeAspect="1"/>
          </p:cNvPicPr>
          <p:nvPr/>
        </p:nvPicPr>
        <p:blipFill>
          <a:blip r:embed="rId3"/>
          <a:stretch>
            <a:fillRect/>
          </a:stretch>
        </p:blipFill>
        <p:spPr>
          <a:xfrm>
            <a:off x="285750" y="1743508"/>
            <a:ext cx="2994866" cy="1601282"/>
          </a:xfrm>
          <a:prstGeom prst="rect">
            <a:avLst/>
          </a:prstGeom>
        </p:spPr>
      </p:pic>
      <p:pic>
        <p:nvPicPr>
          <p:cNvPr id="5" name="Picture 4">
            <a:extLst>
              <a:ext uri="{FF2B5EF4-FFF2-40B4-BE49-F238E27FC236}">
                <a16:creationId xmlns:a16="http://schemas.microsoft.com/office/drawing/2014/main" id="{8274D941-39F4-49FD-9C1A-7C2954AB3ABF}"/>
              </a:ext>
            </a:extLst>
          </p:cNvPr>
          <p:cNvPicPr>
            <a:picLocks noChangeAspect="1"/>
          </p:cNvPicPr>
          <p:nvPr/>
        </p:nvPicPr>
        <p:blipFill>
          <a:blip r:embed="rId4"/>
          <a:stretch>
            <a:fillRect/>
          </a:stretch>
        </p:blipFill>
        <p:spPr>
          <a:xfrm>
            <a:off x="279050" y="3584183"/>
            <a:ext cx="3001566" cy="2110476"/>
          </a:xfrm>
          <a:prstGeom prst="rect">
            <a:avLst/>
          </a:prstGeom>
        </p:spPr>
      </p:pic>
      <p:pic>
        <p:nvPicPr>
          <p:cNvPr id="6" name="Picture 5">
            <a:extLst>
              <a:ext uri="{FF2B5EF4-FFF2-40B4-BE49-F238E27FC236}">
                <a16:creationId xmlns:a16="http://schemas.microsoft.com/office/drawing/2014/main" id="{ADA71172-C62F-41F8-BF49-3F443B0315D8}"/>
              </a:ext>
            </a:extLst>
          </p:cNvPr>
          <p:cNvPicPr>
            <a:picLocks noChangeAspect="1"/>
          </p:cNvPicPr>
          <p:nvPr/>
        </p:nvPicPr>
        <p:blipFill>
          <a:blip r:embed="rId5"/>
          <a:stretch>
            <a:fillRect/>
          </a:stretch>
        </p:blipFill>
        <p:spPr>
          <a:xfrm>
            <a:off x="279050" y="5837338"/>
            <a:ext cx="3001564" cy="924589"/>
          </a:xfrm>
          <a:prstGeom prst="rect">
            <a:avLst/>
          </a:prstGeom>
        </p:spPr>
      </p:pic>
      <p:pic>
        <p:nvPicPr>
          <p:cNvPr id="7" name="Picture 6">
            <a:extLst>
              <a:ext uri="{FF2B5EF4-FFF2-40B4-BE49-F238E27FC236}">
                <a16:creationId xmlns:a16="http://schemas.microsoft.com/office/drawing/2014/main" id="{5A469AFC-25D0-4E6C-A7D1-D1B03C975EEC}"/>
              </a:ext>
            </a:extLst>
          </p:cNvPr>
          <p:cNvPicPr>
            <a:picLocks noChangeAspect="1"/>
          </p:cNvPicPr>
          <p:nvPr/>
        </p:nvPicPr>
        <p:blipFill>
          <a:blip r:embed="rId6"/>
          <a:stretch>
            <a:fillRect/>
          </a:stretch>
        </p:blipFill>
        <p:spPr>
          <a:xfrm>
            <a:off x="4914634" y="171878"/>
            <a:ext cx="3001565" cy="1386884"/>
          </a:xfrm>
          <a:prstGeom prst="rect">
            <a:avLst/>
          </a:prstGeom>
        </p:spPr>
      </p:pic>
      <p:pic>
        <p:nvPicPr>
          <p:cNvPr id="8" name="Picture 7">
            <a:extLst>
              <a:ext uri="{FF2B5EF4-FFF2-40B4-BE49-F238E27FC236}">
                <a16:creationId xmlns:a16="http://schemas.microsoft.com/office/drawing/2014/main" id="{F0CE23A3-1E16-49CE-826C-3AE647C90684}"/>
              </a:ext>
            </a:extLst>
          </p:cNvPr>
          <p:cNvPicPr>
            <a:picLocks noChangeAspect="1"/>
          </p:cNvPicPr>
          <p:nvPr/>
        </p:nvPicPr>
        <p:blipFill>
          <a:blip r:embed="rId7"/>
          <a:stretch>
            <a:fillRect/>
          </a:stretch>
        </p:blipFill>
        <p:spPr>
          <a:xfrm>
            <a:off x="9103774" y="956562"/>
            <a:ext cx="3088226" cy="2388228"/>
          </a:xfrm>
          <a:prstGeom prst="rect">
            <a:avLst/>
          </a:prstGeom>
        </p:spPr>
      </p:pic>
      <p:pic>
        <p:nvPicPr>
          <p:cNvPr id="9" name="Picture 8">
            <a:extLst>
              <a:ext uri="{FF2B5EF4-FFF2-40B4-BE49-F238E27FC236}">
                <a16:creationId xmlns:a16="http://schemas.microsoft.com/office/drawing/2014/main" id="{45E578B7-1FD8-4003-9C8B-EBB2AA8A9DE9}"/>
              </a:ext>
            </a:extLst>
          </p:cNvPr>
          <p:cNvPicPr>
            <a:picLocks noChangeAspect="1"/>
          </p:cNvPicPr>
          <p:nvPr/>
        </p:nvPicPr>
        <p:blipFill>
          <a:blip r:embed="rId8"/>
          <a:stretch>
            <a:fillRect/>
          </a:stretch>
        </p:blipFill>
        <p:spPr>
          <a:xfrm>
            <a:off x="9098285" y="3750708"/>
            <a:ext cx="3001566" cy="2090377"/>
          </a:xfrm>
          <a:prstGeom prst="rect">
            <a:avLst/>
          </a:prstGeom>
        </p:spPr>
      </p:pic>
      <p:pic>
        <p:nvPicPr>
          <p:cNvPr id="10" name="Picture 9">
            <a:extLst>
              <a:ext uri="{FF2B5EF4-FFF2-40B4-BE49-F238E27FC236}">
                <a16:creationId xmlns:a16="http://schemas.microsoft.com/office/drawing/2014/main" id="{6E57EA2E-5742-46B1-9280-D152869A986A}"/>
              </a:ext>
            </a:extLst>
          </p:cNvPr>
          <p:cNvPicPr>
            <a:picLocks noChangeAspect="1"/>
          </p:cNvPicPr>
          <p:nvPr/>
        </p:nvPicPr>
        <p:blipFill>
          <a:blip r:embed="rId9"/>
          <a:stretch>
            <a:fillRect/>
          </a:stretch>
        </p:blipFill>
        <p:spPr>
          <a:xfrm>
            <a:off x="4547576" y="5265804"/>
            <a:ext cx="3735680" cy="1143068"/>
          </a:xfrm>
          <a:prstGeom prst="rect">
            <a:avLst/>
          </a:prstGeom>
        </p:spPr>
      </p:pic>
      <p:cxnSp>
        <p:nvCxnSpPr>
          <p:cNvPr id="12" name="Connector: Curved 11">
            <a:extLst>
              <a:ext uri="{FF2B5EF4-FFF2-40B4-BE49-F238E27FC236}">
                <a16:creationId xmlns:a16="http://schemas.microsoft.com/office/drawing/2014/main" id="{575D8FDA-3D8C-4C47-B7A6-B6D55E664062}"/>
              </a:ext>
            </a:extLst>
          </p:cNvPr>
          <p:cNvCxnSpPr>
            <a:cxnSpLocks/>
            <a:stCxn id="2" idx="0"/>
            <a:endCxn id="3" idx="2"/>
          </p:cNvCxnSpPr>
          <p:nvPr/>
        </p:nvCxnSpPr>
        <p:spPr>
          <a:xfrm rot="16200000" flipV="1">
            <a:off x="3365117" y="-116970"/>
            <a:ext cx="1165698" cy="4296066"/>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or: Curved 13">
            <a:extLst>
              <a:ext uri="{FF2B5EF4-FFF2-40B4-BE49-F238E27FC236}">
                <a16:creationId xmlns:a16="http://schemas.microsoft.com/office/drawing/2014/main" id="{D5B82E83-19AB-4148-AD89-E8F4D9299865}"/>
              </a:ext>
            </a:extLst>
          </p:cNvPr>
          <p:cNvCxnSpPr>
            <a:cxnSpLocks/>
            <a:stCxn id="2" idx="1"/>
            <a:endCxn id="4" idx="3"/>
          </p:cNvCxnSpPr>
          <p:nvPr/>
        </p:nvCxnSpPr>
        <p:spPr>
          <a:xfrm rot="10800000">
            <a:off x="3280616" y="2544150"/>
            <a:ext cx="1634018" cy="477307"/>
          </a:xfrm>
          <a:prstGeom prst="curvedConnector3">
            <a:avLst>
              <a:gd name="adj1" fmla="val 9057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Curved 17">
            <a:extLst>
              <a:ext uri="{FF2B5EF4-FFF2-40B4-BE49-F238E27FC236}">
                <a16:creationId xmlns:a16="http://schemas.microsoft.com/office/drawing/2014/main" id="{B574612B-69E2-4E35-9D8F-33BFB874241A}"/>
              </a:ext>
            </a:extLst>
          </p:cNvPr>
          <p:cNvCxnSpPr>
            <a:stCxn id="2" idx="1"/>
            <a:endCxn id="5" idx="3"/>
          </p:cNvCxnSpPr>
          <p:nvPr/>
        </p:nvCxnSpPr>
        <p:spPr>
          <a:xfrm rot="10800000" flipV="1">
            <a:off x="3280616" y="3021455"/>
            <a:ext cx="1634018" cy="161796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Curved 19">
            <a:extLst>
              <a:ext uri="{FF2B5EF4-FFF2-40B4-BE49-F238E27FC236}">
                <a16:creationId xmlns:a16="http://schemas.microsoft.com/office/drawing/2014/main" id="{D6285D8A-A269-4230-BBA0-2C5C6EEDB78F}"/>
              </a:ext>
            </a:extLst>
          </p:cNvPr>
          <p:cNvCxnSpPr>
            <a:stCxn id="2" idx="2"/>
            <a:endCxn id="10" idx="0"/>
          </p:cNvCxnSpPr>
          <p:nvPr/>
        </p:nvCxnSpPr>
        <p:spPr>
          <a:xfrm rot="16200000" flipH="1">
            <a:off x="5337305" y="4187693"/>
            <a:ext cx="1836804" cy="319417"/>
          </a:xfrm>
          <a:prstGeom prst="curvedConnector3">
            <a:avLst>
              <a:gd name="adj1" fmla="val 9293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14C8A16D-E13F-4F8A-A6C5-B350FF1CE109}"/>
              </a:ext>
            </a:extLst>
          </p:cNvPr>
          <p:cNvCxnSpPr>
            <a:stCxn id="2" idx="0"/>
            <a:endCxn id="7" idx="3"/>
          </p:cNvCxnSpPr>
          <p:nvPr/>
        </p:nvCxnSpPr>
        <p:spPr>
          <a:xfrm rot="5400000" flipH="1" flipV="1">
            <a:off x="6131803" y="829516"/>
            <a:ext cx="1748592" cy="1820200"/>
          </a:xfrm>
          <a:prstGeom prst="curvedConnector4">
            <a:avLst>
              <a:gd name="adj1" fmla="val 30171"/>
              <a:gd name="adj2" fmla="val 11255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B0A2DB00-5587-4053-9924-3EAE59E28B7E}"/>
              </a:ext>
            </a:extLst>
          </p:cNvPr>
          <p:cNvCxnSpPr>
            <a:stCxn id="2" idx="3"/>
            <a:endCxn id="8" idx="1"/>
          </p:cNvCxnSpPr>
          <p:nvPr/>
        </p:nvCxnSpPr>
        <p:spPr>
          <a:xfrm flipV="1">
            <a:off x="7277363" y="2150676"/>
            <a:ext cx="1826411" cy="870780"/>
          </a:xfrm>
          <a:prstGeom prst="curvedConnector3">
            <a:avLst>
              <a:gd name="adj1" fmla="val 8942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a16="http://schemas.microsoft.com/office/drawing/2014/main" id="{B754F705-A00E-4DB3-A285-678ED34FD7CB}"/>
              </a:ext>
            </a:extLst>
          </p:cNvPr>
          <p:cNvCxnSpPr>
            <a:stCxn id="2" idx="3"/>
            <a:endCxn id="9" idx="1"/>
          </p:cNvCxnSpPr>
          <p:nvPr/>
        </p:nvCxnSpPr>
        <p:spPr>
          <a:xfrm>
            <a:off x="7277363" y="3021456"/>
            <a:ext cx="1820922" cy="177444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6978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A3937DB-9F96-4AD6-989E-4084038ACF49}"/>
              </a:ext>
            </a:extLst>
          </p:cNvPr>
          <p:cNvSpPr/>
          <p:nvPr/>
        </p:nvSpPr>
        <p:spPr>
          <a:xfrm>
            <a:off x="4914634" y="2613912"/>
            <a:ext cx="2362729" cy="815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微软雅黑" panose="020B0503020204020204" pitchFamily="34" charset="-122"/>
                <a:ea typeface="微软雅黑" panose="020B0503020204020204" pitchFamily="34" charset="-122"/>
              </a:rPr>
              <a:t>6</a:t>
            </a:r>
            <a:r>
              <a:rPr lang="zh-CN" altLang="en-US" b="1" dirty="0">
                <a:latin typeface="微软雅黑" panose="020B0503020204020204" pitchFamily="34" charset="-122"/>
                <a:ea typeface="微软雅黑" panose="020B0503020204020204" pitchFamily="34" charset="-122"/>
              </a:rPr>
              <a:t>从客户端到云的并行处理器</a:t>
            </a:r>
            <a:endParaRPr lang="en-US" b="1" dirty="0">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6FE02115-331A-4CF4-8233-7E52C84AB338}"/>
              </a:ext>
            </a:extLst>
          </p:cNvPr>
          <p:cNvPicPr>
            <a:picLocks noChangeAspect="1"/>
          </p:cNvPicPr>
          <p:nvPr/>
        </p:nvPicPr>
        <p:blipFill>
          <a:blip r:embed="rId2"/>
          <a:stretch>
            <a:fillRect/>
          </a:stretch>
        </p:blipFill>
        <p:spPr>
          <a:xfrm>
            <a:off x="279840" y="844920"/>
            <a:ext cx="3163751" cy="2176536"/>
          </a:xfrm>
          <a:prstGeom prst="rect">
            <a:avLst/>
          </a:prstGeom>
        </p:spPr>
      </p:pic>
      <p:pic>
        <p:nvPicPr>
          <p:cNvPr id="4" name="Picture 3">
            <a:extLst>
              <a:ext uri="{FF2B5EF4-FFF2-40B4-BE49-F238E27FC236}">
                <a16:creationId xmlns:a16="http://schemas.microsoft.com/office/drawing/2014/main" id="{28E67BBF-365B-46E3-9AD7-27242D8A28E7}"/>
              </a:ext>
            </a:extLst>
          </p:cNvPr>
          <p:cNvPicPr>
            <a:picLocks noChangeAspect="1"/>
          </p:cNvPicPr>
          <p:nvPr/>
        </p:nvPicPr>
        <p:blipFill>
          <a:blip r:embed="rId3"/>
          <a:stretch>
            <a:fillRect/>
          </a:stretch>
        </p:blipFill>
        <p:spPr>
          <a:xfrm>
            <a:off x="7872035" y="828235"/>
            <a:ext cx="3163751" cy="1259282"/>
          </a:xfrm>
          <a:prstGeom prst="rect">
            <a:avLst/>
          </a:prstGeom>
        </p:spPr>
      </p:pic>
      <p:pic>
        <p:nvPicPr>
          <p:cNvPr id="5" name="Picture 4">
            <a:extLst>
              <a:ext uri="{FF2B5EF4-FFF2-40B4-BE49-F238E27FC236}">
                <a16:creationId xmlns:a16="http://schemas.microsoft.com/office/drawing/2014/main" id="{9A6BF37B-693F-4D85-9592-8428BC2FA2B4}"/>
              </a:ext>
            </a:extLst>
          </p:cNvPr>
          <p:cNvPicPr>
            <a:picLocks noChangeAspect="1"/>
          </p:cNvPicPr>
          <p:nvPr/>
        </p:nvPicPr>
        <p:blipFill>
          <a:blip r:embed="rId4"/>
          <a:stretch>
            <a:fillRect/>
          </a:stretch>
        </p:blipFill>
        <p:spPr>
          <a:xfrm>
            <a:off x="7872035" y="3807466"/>
            <a:ext cx="3857625" cy="1609725"/>
          </a:xfrm>
          <a:prstGeom prst="rect">
            <a:avLst/>
          </a:prstGeom>
        </p:spPr>
      </p:pic>
      <p:pic>
        <p:nvPicPr>
          <p:cNvPr id="6" name="Picture 5">
            <a:extLst>
              <a:ext uri="{FF2B5EF4-FFF2-40B4-BE49-F238E27FC236}">
                <a16:creationId xmlns:a16="http://schemas.microsoft.com/office/drawing/2014/main" id="{9CD8487F-901E-4917-B254-252CF85DBAE6}"/>
              </a:ext>
            </a:extLst>
          </p:cNvPr>
          <p:cNvPicPr>
            <a:picLocks noChangeAspect="1"/>
          </p:cNvPicPr>
          <p:nvPr/>
        </p:nvPicPr>
        <p:blipFill>
          <a:blip r:embed="rId5"/>
          <a:stretch>
            <a:fillRect/>
          </a:stretch>
        </p:blipFill>
        <p:spPr>
          <a:xfrm>
            <a:off x="279839" y="3972611"/>
            <a:ext cx="3163751" cy="545475"/>
          </a:xfrm>
          <a:prstGeom prst="rect">
            <a:avLst/>
          </a:prstGeom>
        </p:spPr>
      </p:pic>
      <p:cxnSp>
        <p:nvCxnSpPr>
          <p:cNvPr id="8" name="Connector: Curved 7">
            <a:extLst>
              <a:ext uri="{FF2B5EF4-FFF2-40B4-BE49-F238E27FC236}">
                <a16:creationId xmlns:a16="http://schemas.microsoft.com/office/drawing/2014/main" id="{9A6249B1-9A81-4FDF-B6EE-2718FB551A65}"/>
              </a:ext>
            </a:extLst>
          </p:cNvPr>
          <p:cNvCxnSpPr>
            <a:stCxn id="2" idx="1"/>
            <a:endCxn id="3" idx="3"/>
          </p:cNvCxnSpPr>
          <p:nvPr/>
        </p:nvCxnSpPr>
        <p:spPr>
          <a:xfrm rot="10800000">
            <a:off x="3443592" y="1933188"/>
            <a:ext cx="1471043" cy="108826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ctor: Curved 9">
            <a:extLst>
              <a:ext uri="{FF2B5EF4-FFF2-40B4-BE49-F238E27FC236}">
                <a16:creationId xmlns:a16="http://schemas.microsoft.com/office/drawing/2014/main" id="{C2F809E0-333D-4869-848B-0C92E2697D46}"/>
              </a:ext>
            </a:extLst>
          </p:cNvPr>
          <p:cNvCxnSpPr>
            <a:stCxn id="2" idx="1"/>
          </p:cNvCxnSpPr>
          <p:nvPr/>
        </p:nvCxnSpPr>
        <p:spPr>
          <a:xfrm rot="10800000" flipV="1">
            <a:off x="3443590" y="3021455"/>
            <a:ext cx="1471044" cy="135869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Curved 11">
            <a:extLst>
              <a:ext uri="{FF2B5EF4-FFF2-40B4-BE49-F238E27FC236}">
                <a16:creationId xmlns:a16="http://schemas.microsoft.com/office/drawing/2014/main" id="{C9AE43BA-2840-4560-9CEC-4D42D6719595}"/>
              </a:ext>
            </a:extLst>
          </p:cNvPr>
          <p:cNvCxnSpPr>
            <a:cxnSpLocks/>
            <a:stCxn id="2" idx="0"/>
            <a:endCxn id="4" idx="1"/>
          </p:cNvCxnSpPr>
          <p:nvPr/>
        </p:nvCxnSpPr>
        <p:spPr>
          <a:xfrm rot="5400000" flipH="1" flipV="1">
            <a:off x="6405999" y="1147876"/>
            <a:ext cx="1156036" cy="177603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or: Curved 13">
            <a:extLst>
              <a:ext uri="{FF2B5EF4-FFF2-40B4-BE49-F238E27FC236}">
                <a16:creationId xmlns:a16="http://schemas.microsoft.com/office/drawing/2014/main" id="{831AF24C-F912-479F-AED2-D68A686CD154}"/>
              </a:ext>
            </a:extLst>
          </p:cNvPr>
          <p:cNvCxnSpPr>
            <a:cxnSpLocks/>
            <a:stCxn id="2" idx="2"/>
            <a:endCxn id="5" idx="1"/>
          </p:cNvCxnSpPr>
          <p:nvPr/>
        </p:nvCxnSpPr>
        <p:spPr>
          <a:xfrm rot="16200000" flipH="1">
            <a:off x="6392353" y="3132646"/>
            <a:ext cx="1183329" cy="177603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271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B1C528-AA95-4029-94FE-A16AB17E686B}"/>
              </a:ext>
            </a:extLst>
          </p:cNvPr>
          <p:cNvSpPr txBox="1"/>
          <p:nvPr/>
        </p:nvSpPr>
        <p:spPr>
          <a:xfrm>
            <a:off x="525780" y="2690207"/>
            <a:ext cx="11155679" cy="461665"/>
          </a:xfrm>
          <a:prstGeom prst="rect">
            <a:avLst/>
          </a:prstGeom>
          <a:solidFill>
            <a:schemeClr val="bg1"/>
          </a:solidFill>
        </p:spPr>
        <p:txBody>
          <a:bodyPr wrap="square" rtlCol="0">
            <a:spAutoFit/>
          </a:bodyPr>
          <a:lstStyle/>
          <a:p>
            <a:r>
              <a:rPr lang="zh-CN" altLang="en-US" sz="2400" b="1" dirty="0">
                <a:latin typeface="Microsoft YaHei Light" panose="020B0502040204020203" pitchFamily="34" charset="-122"/>
                <a:ea typeface="Microsoft YaHei Light" panose="020B0502040204020203" pitchFamily="34" charset="-122"/>
              </a:rPr>
              <a:t>在</a:t>
            </a:r>
            <a:r>
              <a:rPr lang="zh-CN" altLang="en-US" sz="2400" b="1" dirty="0">
                <a:highlight>
                  <a:srgbClr val="FFFF00"/>
                </a:highlight>
                <a:latin typeface="Microsoft YaHei Light" panose="020B0502040204020203" pitchFamily="34" charset="-122"/>
                <a:ea typeface="Microsoft YaHei Light" panose="020B0502040204020203" pitchFamily="34" charset="-122"/>
              </a:rPr>
              <a:t>不关注具体过程的情况</a:t>
            </a:r>
            <a:r>
              <a:rPr lang="zh-CN" altLang="en-US" sz="2400" b="1" dirty="0">
                <a:latin typeface="Microsoft YaHei Light" panose="020B0502040204020203" pitchFamily="34" charset="-122"/>
                <a:ea typeface="Microsoft YaHei Light" panose="020B0502040204020203" pitchFamily="34" charset="-122"/>
              </a:rPr>
              <a:t>下</a:t>
            </a:r>
            <a:r>
              <a:rPr lang="zh-CN" altLang="en-US" sz="2400" b="1" dirty="0">
                <a:solidFill>
                  <a:schemeClr val="bg1"/>
                </a:solidFill>
                <a:highlight>
                  <a:srgbClr val="0000FF"/>
                </a:highlight>
                <a:latin typeface="Microsoft YaHei Light" panose="020B0502040204020203" pitchFamily="34" charset="-122"/>
                <a:ea typeface="Microsoft YaHei Light" panose="020B0502040204020203" pitchFamily="34" charset="-122"/>
              </a:rPr>
              <a:t>完成更多的重要操作</a:t>
            </a:r>
            <a:r>
              <a:rPr lang="zh-CN" altLang="en-US" sz="2400" b="1" dirty="0">
                <a:latin typeface="Microsoft YaHei Light" panose="020B0502040204020203" pitchFamily="34" charset="-122"/>
                <a:ea typeface="Microsoft YaHei Light" panose="020B0502040204020203" pitchFamily="34" charset="-122"/>
              </a:rPr>
              <a:t>，这种方法促进了文明的进步</a:t>
            </a:r>
            <a:endParaRPr lang="en-US" sz="2400" b="1" dirty="0">
              <a:latin typeface="Microsoft YaHei Light" panose="020B0502040204020203" pitchFamily="34" charset="-122"/>
              <a:ea typeface="Microsoft YaHei Light" panose="020B0502040204020203" pitchFamily="34" charset="-122"/>
            </a:endParaRPr>
          </a:p>
        </p:txBody>
      </p:sp>
      <p:pic>
        <p:nvPicPr>
          <p:cNvPr id="3" name="Picture 2">
            <a:extLst>
              <a:ext uri="{FF2B5EF4-FFF2-40B4-BE49-F238E27FC236}">
                <a16:creationId xmlns:a16="http://schemas.microsoft.com/office/drawing/2014/main" id="{1A84285A-7E26-4EC4-857D-464A263E006F}"/>
              </a:ext>
            </a:extLst>
          </p:cNvPr>
          <p:cNvPicPr>
            <a:picLocks noChangeAspect="1"/>
          </p:cNvPicPr>
          <p:nvPr/>
        </p:nvPicPr>
        <p:blipFill>
          <a:blip r:embed="rId3"/>
          <a:stretch>
            <a:fillRect/>
          </a:stretch>
        </p:blipFill>
        <p:spPr>
          <a:xfrm>
            <a:off x="7138034" y="362382"/>
            <a:ext cx="4543425" cy="1228725"/>
          </a:xfrm>
          <a:prstGeom prst="rect">
            <a:avLst/>
          </a:prstGeom>
        </p:spPr>
      </p:pic>
    </p:spTree>
    <p:extLst>
      <p:ext uri="{BB962C8B-B14F-4D97-AF65-F5344CB8AC3E}">
        <p14:creationId xmlns:p14="http://schemas.microsoft.com/office/powerpoint/2010/main" val="4411393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D62855B-B74F-4371-BE71-FD41B48BD080}"/>
              </a:ext>
            </a:extLst>
          </p:cNvPr>
          <p:cNvSpPr/>
          <p:nvPr/>
        </p:nvSpPr>
        <p:spPr>
          <a:xfrm>
            <a:off x="708660" y="640080"/>
            <a:ext cx="5044440" cy="98298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latin typeface="Microsoft YaHei Light" panose="020B0502040204020203" pitchFamily="34" charset="-122"/>
                <a:ea typeface="Microsoft YaHei Light" panose="020B0502040204020203" pitchFamily="34" charset="-122"/>
              </a:rPr>
              <a:t>面向摩尔定律的设计</a:t>
            </a:r>
            <a:endParaRPr lang="en-US" sz="3200" b="1" dirty="0">
              <a:latin typeface="Microsoft YaHei Light" panose="020B0502040204020203" pitchFamily="34" charset="-122"/>
              <a:ea typeface="Microsoft YaHei Light" panose="020B0502040204020203" pitchFamily="34" charset="-122"/>
            </a:endParaRPr>
          </a:p>
        </p:txBody>
      </p:sp>
      <p:sp>
        <p:nvSpPr>
          <p:cNvPr id="3" name="Rectangle: Rounded Corners 2">
            <a:extLst>
              <a:ext uri="{FF2B5EF4-FFF2-40B4-BE49-F238E27FC236}">
                <a16:creationId xmlns:a16="http://schemas.microsoft.com/office/drawing/2014/main" id="{3962954D-33D4-4BE8-ABFA-681364353A8E}"/>
              </a:ext>
            </a:extLst>
          </p:cNvPr>
          <p:cNvSpPr/>
          <p:nvPr/>
        </p:nvSpPr>
        <p:spPr>
          <a:xfrm>
            <a:off x="708660" y="2217420"/>
            <a:ext cx="5044440" cy="98298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latin typeface="Microsoft YaHei Light" panose="020B0502040204020203" pitchFamily="34" charset="-122"/>
                <a:ea typeface="Microsoft YaHei Light" panose="020B0502040204020203" pitchFamily="34" charset="-122"/>
              </a:rPr>
              <a:t>使用抽象简化设计</a:t>
            </a:r>
            <a:endParaRPr lang="en-US" sz="3200" b="1" dirty="0">
              <a:latin typeface="Microsoft YaHei Light" panose="020B0502040204020203" pitchFamily="34" charset="-122"/>
              <a:ea typeface="Microsoft YaHei Light" panose="020B0502040204020203" pitchFamily="34" charset="-122"/>
            </a:endParaRPr>
          </a:p>
        </p:txBody>
      </p:sp>
      <p:sp>
        <p:nvSpPr>
          <p:cNvPr id="4" name="Rectangle: Rounded Corners 3">
            <a:extLst>
              <a:ext uri="{FF2B5EF4-FFF2-40B4-BE49-F238E27FC236}">
                <a16:creationId xmlns:a16="http://schemas.microsoft.com/office/drawing/2014/main" id="{BA885383-1311-4A9D-B34B-432F9CEA39C0}"/>
              </a:ext>
            </a:extLst>
          </p:cNvPr>
          <p:cNvSpPr/>
          <p:nvPr/>
        </p:nvSpPr>
        <p:spPr>
          <a:xfrm>
            <a:off x="708660" y="3657601"/>
            <a:ext cx="5044440" cy="98298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latin typeface="Microsoft YaHei Light" panose="020B0502040204020203" pitchFamily="34" charset="-122"/>
                <a:ea typeface="Microsoft YaHei Light" panose="020B0502040204020203" pitchFamily="34" charset="-122"/>
              </a:rPr>
              <a:t>加速大概率事件</a:t>
            </a:r>
            <a:endParaRPr lang="en-US" sz="3200" b="1" dirty="0">
              <a:latin typeface="Microsoft YaHei Light" panose="020B0502040204020203" pitchFamily="34" charset="-122"/>
              <a:ea typeface="Microsoft YaHei Light" panose="020B0502040204020203" pitchFamily="34" charset="-122"/>
            </a:endParaRPr>
          </a:p>
        </p:txBody>
      </p:sp>
      <p:sp>
        <p:nvSpPr>
          <p:cNvPr id="5" name="Rectangle: Rounded Corners 4">
            <a:extLst>
              <a:ext uri="{FF2B5EF4-FFF2-40B4-BE49-F238E27FC236}">
                <a16:creationId xmlns:a16="http://schemas.microsoft.com/office/drawing/2014/main" id="{0BFF2B48-0317-4F00-BF2D-1AA498B140FD}"/>
              </a:ext>
            </a:extLst>
          </p:cNvPr>
          <p:cNvSpPr/>
          <p:nvPr/>
        </p:nvSpPr>
        <p:spPr>
          <a:xfrm>
            <a:off x="708660" y="5234940"/>
            <a:ext cx="5044440" cy="98298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latin typeface="Microsoft YaHei Light" panose="020B0502040204020203" pitchFamily="34" charset="-122"/>
                <a:ea typeface="Microsoft YaHei Light" panose="020B0502040204020203" pitchFamily="34" charset="-122"/>
              </a:rPr>
              <a:t>通过并行提高性能</a:t>
            </a:r>
            <a:endParaRPr lang="en-US" sz="3200" b="1" dirty="0">
              <a:latin typeface="Microsoft YaHei Light" panose="020B0502040204020203" pitchFamily="34" charset="-122"/>
              <a:ea typeface="Microsoft YaHei Light" panose="020B0502040204020203" pitchFamily="34" charset="-122"/>
            </a:endParaRPr>
          </a:p>
        </p:txBody>
      </p:sp>
      <p:sp>
        <p:nvSpPr>
          <p:cNvPr id="6" name="Rectangle: Rounded Corners 5">
            <a:extLst>
              <a:ext uri="{FF2B5EF4-FFF2-40B4-BE49-F238E27FC236}">
                <a16:creationId xmlns:a16="http://schemas.microsoft.com/office/drawing/2014/main" id="{46BC47B2-4317-45F2-BE7A-ACCE41087109}"/>
              </a:ext>
            </a:extLst>
          </p:cNvPr>
          <p:cNvSpPr/>
          <p:nvPr/>
        </p:nvSpPr>
        <p:spPr>
          <a:xfrm>
            <a:off x="6697980" y="640080"/>
            <a:ext cx="5044440" cy="98298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latin typeface="Microsoft YaHei Light" panose="020B0502040204020203" pitchFamily="34" charset="-122"/>
                <a:ea typeface="Microsoft YaHei Light" panose="020B0502040204020203" pitchFamily="34" charset="-122"/>
              </a:rPr>
              <a:t>通过流水线提高性能</a:t>
            </a:r>
            <a:endParaRPr lang="en-US" sz="3200" b="1" dirty="0">
              <a:latin typeface="Microsoft YaHei Light" panose="020B0502040204020203" pitchFamily="34" charset="-122"/>
              <a:ea typeface="Microsoft YaHei Light" panose="020B0502040204020203" pitchFamily="34" charset="-122"/>
            </a:endParaRPr>
          </a:p>
        </p:txBody>
      </p:sp>
      <p:sp>
        <p:nvSpPr>
          <p:cNvPr id="7" name="Rectangle: Rounded Corners 6">
            <a:extLst>
              <a:ext uri="{FF2B5EF4-FFF2-40B4-BE49-F238E27FC236}">
                <a16:creationId xmlns:a16="http://schemas.microsoft.com/office/drawing/2014/main" id="{D323DA82-59AF-4FB6-8943-3C8A3AFBE590}"/>
              </a:ext>
            </a:extLst>
          </p:cNvPr>
          <p:cNvSpPr/>
          <p:nvPr/>
        </p:nvSpPr>
        <p:spPr>
          <a:xfrm>
            <a:off x="6697980" y="2217420"/>
            <a:ext cx="5044440" cy="98298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latin typeface="Microsoft YaHei Light" panose="020B0502040204020203" pitchFamily="34" charset="-122"/>
                <a:ea typeface="Microsoft YaHei Light" panose="020B0502040204020203" pitchFamily="34" charset="-122"/>
              </a:rPr>
              <a:t>通过预测提高性能</a:t>
            </a:r>
            <a:endParaRPr lang="en-US" sz="3200" b="1" dirty="0">
              <a:latin typeface="Microsoft YaHei Light" panose="020B0502040204020203" pitchFamily="34" charset="-122"/>
              <a:ea typeface="Microsoft YaHei Light" panose="020B0502040204020203" pitchFamily="34" charset="-122"/>
            </a:endParaRPr>
          </a:p>
        </p:txBody>
      </p:sp>
      <p:sp>
        <p:nvSpPr>
          <p:cNvPr id="8" name="Rectangle: Rounded Corners 7">
            <a:extLst>
              <a:ext uri="{FF2B5EF4-FFF2-40B4-BE49-F238E27FC236}">
                <a16:creationId xmlns:a16="http://schemas.microsoft.com/office/drawing/2014/main" id="{F2666E10-BD8C-42F3-914E-8614C120BEF4}"/>
              </a:ext>
            </a:extLst>
          </p:cNvPr>
          <p:cNvSpPr/>
          <p:nvPr/>
        </p:nvSpPr>
        <p:spPr>
          <a:xfrm>
            <a:off x="6697980" y="3657601"/>
            <a:ext cx="5044440" cy="98298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latin typeface="Microsoft YaHei Light" panose="020B0502040204020203" pitchFamily="34" charset="-122"/>
                <a:ea typeface="Microsoft YaHei Light" panose="020B0502040204020203" pitchFamily="34" charset="-122"/>
              </a:rPr>
              <a:t>存储器层次</a:t>
            </a:r>
            <a:endParaRPr lang="en-US" sz="3200" b="1" dirty="0">
              <a:latin typeface="Microsoft YaHei Light" panose="020B0502040204020203" pitchFamily="34" charset="-122"/>
              <a:ea typeface="Microsoft YaHei Light" panose="020B0502040204020203" pitchFamily="34" charset="-122"/>
            </a:endParaRPr>
          </a:p>
        </p:txBody>
      </p:sp>
      <p:sp>
        <p:nvSpPr>
          <p:cNvPr id="9" name="Rectangle: Rounded Corners 8">
            <a:extLst>
              <a:ext uri="{FF2B5EF4-FFF2-40B4-BE49-F238E27FC236}">
                <a16:creationId xmlns:a16="http://schemas.microsoft.com/office/drawing/2014/main" id="{98028883-0F20-4DDC-88A3-98B5D4841550}"/>
              </a:ext>
            </a:extLst>
          </p:cNvPr>
          <p:cNvSpPr/>
          <p:nvPr/>
        </p:nvSpPr>
        <p:spPr>
          <a:xfrm>
            <a:off x="6697980" y="5234940"/>
            <a:ext cx="5044440" cy="98298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latin typeface="Microsoft YaHei Light" panose="020B0502040204020203" pitchFamily="34" charset="-122"/>
                <a:ea typeface="Microsoft YaHei Light" panose="020B0502040204020203" pitchFamily="34" charset="-122"/>
              </a:rPr>
              <a:t>通过冗余提高可靠性</a:t>
            </a:r>
            <a:endParaRPr lang="en-US" sz="3200" b="1" dirty="0">
              <a:latin typeface="Microsoft YaHei Light" panose="020B0502040204020203" pitchFamily="34" charset="-122"/>
              <a:ea typeface="Microsoft YaHei Light" panose="020B0502040204020203" pitchFamily="34" charset="-122"/>
            </a:endParaRPr>
          </a:p>
        </p:txBody>
      </p:sp>
      <p:sp>
        <p:nvSpPr>
          <p:cNvPr id="10" name="TextBox 9">
            <a:extLst>
              <a:ext uri="{FF2B5EF4-FFF2-40B4-BE49-F238E27FC236}">
                <a16:creationId xmlns:a16="http://schemas.microsoft.com/office/drawing/2014/main" id="{1F4D4A47-D1A7-42FE-8137-F942475E9266}"/>
              </a:ext>
            </a:extLst>
          </p:cNvPr>
          <p:cNvSpPr txBox="1"/>
          <p:nvPr/>
        </p:nvSpPr>
        <p:spPr>
          <a:xfrm>
            <a:off x="2244554" y="4640581"/>
            <a:ext cx="2653991" cy="369332"/>
          </a:xfrm>
          <a:prstGeom prst="rect">
            <a:avLst/>
          </a:prstGeom>
          <a:noFill/>
        </p:spPr>
        <p:txBody>
          <a:bodyPr wrap="square" rtlCol="0">
            <a:spAutoFit/>
          </a:bodyPr>
          <a:lstStyle/>
          <a:p>
            <a:r>
              <a:rPr lang="en-US" dirty="0"/>
              <a:t>Common case fast</a:t>
            </a:r>
          </a:p>
        </p:txBody>
      </p:sp>
      <p:sp>
        <p:nvSpPr>
          <p:cNvPr id="11" name="TextBox 10">
            <a:extLst>
              <a:ext uri="{FF2B5EF4-FFF2-40B4-BE49-F238E27FC236}">
                <a16:creationId xmlns:a16="http://schemas.microsoft.com/office/drawing/2014/main" id="{EC104634-4244-4649-AED3-45BDDDFA0E77}"/>
              </a:ext>
            </a:extLst>
          </p:cNvPr>
          <p:cNvSpPr txBox="1"/>
          <p:nvPr/>
        </p:nvSpPr>
        <p:spPr>
          <a:xfrm>
            <a:off x="2244554" y="1666994"/>
            <a:ext cx="2653991" cy="369332"/>
          </a:xfrm>
          <a:prstGeom prst="rect">
            <a:avLst/>
          </a:prstGeom>
          <a:noFill/>
        </p:spPr>
        <p:txBody>
          <a:bodyPr wrap="square" rtlCol="0">
            <a:spAutoFit/>
          </a:bodyPr>
          <a:lstStyle/>
          <a:p>
            <a:r>
              <a:rPr lang="en-US" dirty="0"/>
              <a:t>Moore’s  Law</a:t>
            </a:r>
          </a:p>
        </p:txBody>
      </p:sp>
      <p:sp>
        <p:nvSpPr>
          <p:cNvPr id="12" name="TextBox 11">
            <a:extLst>
              <a:ext uri="{FF2B5EF4-FFF2-40B4-BE49-F238E27FC236}">
                <a16:creationId xmlns:a16="http://schemas.microsoft.com/office/drawing/2014/main" id="{EA391385-ED07-4F15-AB67-881C16668F38}"/>
              </a:ext>
            </a:extLst>
          </p:cNvPr>
          <p:cNvSpPr txBox="1"/>
          <p:nvPr/>
        </p:nvSpPr>
        <p:spPr>
          <a:xfrm>
            <a:off x="2244554" y="3200399"/>
            <a:ext cx="2653991" cy="369332"/>
          </a:xfrm>
          <a:prstGeom prst="rect">
            <a:avLst/>
          </a:prstGeom>
          <a:noFill/>
        </p:spPr>
        <p:txBody>
          <a:bodyPr wrap="square" rtlCol="0">
            <a:spAutoFit/>
          </a:bodyPr>
          <a:lstStyle/>
          <a:p>
            <a:r>
              <a:rPr lang="en-US" dirty="0"/>
              <a:t>abstraction</a:t>
            </a:r>
          </a:p>
        </p:txBody>
      </p:sp>
      <p:sp>
        <p:nvSpPr>
          <p:cNvPr id="14" name="TextBox 13">
            <a:extLst>
              <a:ext uri="{FF2B5EF4-FFF2-40B4-BE49-F238E27FC236}">
                <a16:creationId xmlns:a16="http://schemas.microsoft.com/office/drawing/2014/main" id="{5CEC8E34-86F2-4518-BE9F-139EC825EC1A}"/>
              </a:ext>
            </a:extLst>
          </p:cNvPr>
          <p:cNvSpPr txBox="1"/>
          <p:nvPr/>
        </p:nvSpPr>
        <p:spPr>
          <a:xfrm>
            <a:off x="2197719" y="6258281"/>
            <a:ext cx="2653991" cy="369332"/>
          </a:xfrm>
          <a:prstGeom prst="rect">
            <a:avLst/>
          </a:prstGeom>
          <a:noFill/>
        </p:spPr>
        <p:txBody>
          <a:bodyPr wrap="square" rtlCol="0">
            <a:spAutoFit/>
          </a:bodyPr>
          <a:lstStyle/>
          <a:p>
            <a:r>
              <a:rPr lang="en-US" dirty="0"/>
              <a:t>Parallel performance</a:t>
            </a:r>
          </a:p>
        </p:txBody>
      </p:sp>
      <p:sp>
        <p:nvSpPr>
          <p:cNvPr id="15" name="TextBox 14">
            <a:extLst>
              <a:ext uri="{FF2B5EF4-FFF2-40B4-BE49-F238E27FC236}">
                <a16:creationId xmlns:a16="http://schemas.microsoft.com/office/drawing/2014/main" id="{AC26FBA6-C60D-416B-A919-66F1EC1F6C90}"/>
              </a:ext>
            </a:extLst>
          </p:cNvPr>
          <p:cNvSpPr txBox="1"/>
          <p:nvPr/>
        </p:nvSpPr>
        <p:spPr>
          <a:xfrm>
            <a:off x="7293457" y="1619488"/>
            <a:ext cx="2653991" cy="369332"/>
          </a:xfrm>
          <a:prstGeom prst="rect">
            <a:avLst/>
          </a:prstGeom>
          <a:noFill/>
        </p:spPr>
        <p:txBody>
          <a:bodyPr wrap="square" rtlCol="0">
            <a:spAutoFit/>
          </a:bodyPr>
          <a:lstStyle/>
          <a:p>
            <a:r>
              <a:rPr lang="en-US" dirty="0"/>
              <a:t>pipelining</a:t>
            </a:r>
          </a:p>
        </p:txBody>
      </p:sp>
      <p:sp>
        <p:nvSpPr>
          <p:cNvPr id="16" name="TextBox 15">
            <a:extLst>
              <a:ext uri="{FF2B5EF4-FFF2-40B4-BE49-F238E27FC236}">
                <a16:creationId xmlns:a16="http://schemas.microsoft.com/office/drawing/2014/main" id="{A724E3E6-199E-42B0-BDAB-80F53B406B05}"/>
              </a:ext>
            </a:extLst>
          </p:cNvPr>
          <p:cNvSpPr txBox="1"/>
          <p:nvPr/>
        </p:nvSpPr>
        <p:spPr>
          <a:xfrm>
            <a:off x="7293457" y="3204862"/>
            <a:ext cx="4448963" cy="369332"/>
          </a:xfrm>
          <a:prstGeom prst="rect">
            <a:avLst/>
          </a:prstGeom>
          <a:noFill/>
        </p:spPr>
        <p:txBody>
          <a:bodyPr wrap="square" rtlCol="0">
            <a:spAutoFit/>
          </a:bodyPr>
          <a:lstStyle/>
          <a:p>
            <a:r>
              <a:rPr lang="en-US" dirty="0"/>
              <a:t>Prediction. </a:t>
            </a:r>
            <a:r>
              <a:rPr lang="zh-CN" altLang="en-US" dirty="0"/>
              <a:t>求人准许不如求人原谅</a:t>
            </a:r>
            <a:endParaRPr lang="en-US" dirty="0"/>
          </a:p>
        </p:txBody>
      </p:sp>
      <p:sp>
        <p:nvSpPr>
          <p:cNvPr id="17" name="TextBox 16">
            <a:extLst>
              <a:ext uri="{FF2B5EF4-FFF2-40B4-BE49-F238E27FC236}">
                <a16:creationId xmlns:a16="http://schemas.microsoft.com/office/drawing/2014/main" id="{A03BF260-23B2-49F8-9634-FFCB10ACB4FE}"/>
              </a:ext>
            </a:extLst>
          </p:cNvPr>
          <p:cNvSpPr txBox="1"/>
          <p:nvPr/>
        </p:nvSpPr>
        <p:spPr>
          <a:xfrm>
            <a:off x="6995718" y="4673808"/>
            <a:ext cx="4448963" cy="369332"/>
          </a:xfrm>
          <a:prstGeom prst="rect">
            <a:avLst/>
          </a:prstGeom>
          <a:noFill/>
        </p:spPr>
        <p:txBody>
          <a:bodyPr wrap="square" rtlCol="0">
            <a:spAutoFit/>
          </a:bodyPr>
          <a:lstStyle/>
          <a:p>
            <a:r>
              <a:rPr lang="en-US" dirty="0"/>
              <a:t>Hierarchy of memory</a:t>
            </a:r>
          </a:p>
        </p:txBody>
      </p:sp>
      <p:sp>
        <p:nvSpPr>
          <p:cNvPr id="18" name="TextBox 17">
            <a:extLst>
              <a:ext uri="{FF2B5EF4-FFF2-40B4-BE49-F238E27FC236}">
                <a16:creationId xmlns:a16="http://schemas.microsoft.com/office/drawing/2014/main" id="{418899D8-8D97-4BB0-8E3F-077B5F5A0475}"/>
              </a:ext>
            </a:extLst>
          </p:cNvPr>
          <p:cNvSpPr txBox="1"/>
          <p:nvPr/>
        </p:nvSpPr>
        <p:spPr>
          <a:xfrm>
            <a:off x="6995717" y="6210672"/>
            <a:ext cx="4448963" cy="369332"/>
          </a:xfrm>
          <a:prstGeom prst="rect">
            <a:avLst/>
          </a:prstGeom>
          <a:noFill/>
        </p:spPr>
        <p:txBody>
          <a:bodyPr wrap="square" rtlCol="0">
            <a:spAutoFit/>
          </a:bodyPr>
          <a:lstStyle/>
          <a:p>
            <a:r>
              <a:rPr lang="en-US" dirty="0"/>
              <a:t>dependable</a:t>
            </a:r>
          </a:p>
        </p:txBody>
      </p:sp>
    </p:spTree>
    <p:extLst>
      <p:ext uri="{BB962C8B-B14F-4D97-AF65-F5344CB8AC3E}">
        <p14:creationId xmlns:p14="http://schemas.microsoft.com/office/powerpoint/2010/main" val="11779347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27051</TotalTime>
  <Words>2004</Words>
  <Application>Microsoft Office PowerPoint</Application>
  <PresentationFormat>Widescreen</PresentationFormat>
  <Paragraphs>281</Paragraphs>
  <Slides>40</Slides>
  <Notes>36</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48" baseType="lpstr">
      <vt:lpstr>Microsoft YaHei Light</vt:lpstr>
      <vt:lpstr>微软雅黑</vt:lpstr>
      <vt:lpstr>等线</vt:lpstr>
      <vt:lpstr>Arial</vt:lpstr>
      <vt:lpstr>Calibri</vt:lpstr>
      <vt:lpstr>Calibri Light</vt:lpstr>
      <vt:lpstr>Office Theme</vt:lpstr>
      <vt:lpstr>Acrobat Document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Zhang, Liang (SSV)</dc:creator>
  <cp:lastModifiedBy>Zhang, Liang (SSV)</cp:lastModifiedBy>
  <cp:revision>214</cp:revision>
  <dcterms:created xsi:type="dcterms:W3CDTF">2020-03-31T02:16:56Z</dcterms:created>
  <dcterms:modified xsi:type="dcterms:W3CDTF">2020-05-20T05:58:18Z</dcterms:modified>
</cp:coreProperties>
</file>

<file path=docProps/thumbnail.jpeg>
</file>